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5"/>
    <p:sldMasterId id="2147483898" r:id="rId6"/>
    <p:sldMasterId id="2147483907" r:id="rId7"/>
    <p:sldMasterId id="2147483916" r:id="rId8"/>
  </p:sldMasterIdLst>
  <p:notesMasterIdLst>
    <p:notesMasterId r:id="rId21"/>
  </p:notesMasterIdLst>
  <p:handoutMasterIdLst>
    <p:handoutMasterId r:id="rId22"/>
  </p:handoutMasterIdLst>
  <p:sldIdLst>
    <p:sldId id="411" r:id="rId9"/>
    <p:sldId id="520" r:id="rId10"/>
    <p:sldId id="462" r:id="rId11"/>
    <p:sldId id="512" r:id="rId12"/>
    <p:sldId id="513" r:id="rId13"/>
    <p:sldId id="518" r:id="rId14"/>
    <p:sldId id="519" r:id="rId15"/>
    <p:sldId id="463" r:id="rId16"/>
    <p:sldId id="521" r:id="rId17"/>
    <p:sldId id="522" r:id="rId18"/>
    <p:sldId id="524" r:id="rId19"/>
    <p:sldId id="525" r:id="rId20"/>
  </p:sldIdLst>
  <p:sldSz cx="9144000" cy="5143500" type="screen16x9"/>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FRAN_Bleu" id="{1586124D-6FE6-4F7A-BAA3-1A64DCEA8F8D}">
          <p14:sldIdLst>
            <p14:sldId id="411"/>
            <p14:sldId id="520"/>
            <p14:sldId id="462"/>
            <p14:sldId id="512"/>
            <p14:sldId id="513"/>
            <p14:sldId id="518"/>
            <p14:sldId id="519"/>
            <p14:sldId id="463"/>
            <p14:sldId id="521"/>
            <p14:sldId id="522"/>
            <p14:sldId id="524"/>
            <p14:sldId id="52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19" autoAdjust="0"/>
    <p:restoredTop sz="94660"/>
  </p:normalViewPr>
  <p:slideViewPr>
    <p:cSldViewPr showGuides="1">
      <p:cViewPr>
        <p:scale>
          <a:sx n="150" d="100"/>
          <a:sy n="150" d="100"/>
        </p:scale>
        <p:origin x="-174" y="-312"/>
      </p:cViewPr>
      <p:guideLst>
        <p:guide orient="horz" pos="1620"/>
        <p:guide orient="horz" pos="259"/>
        <p:guide orient="horz" pos="735"/>
        <p:guide orient="horz" pos="463"/>
        <p:guide orient="horz" pos="2913"/>
        <p:guide orient="horz" pos="3094"/>
        <p:guide orient="horz" pos="2595"/>
        <p:guide orient="horz" pos="158"/>
        <p:guide orient="horz" pos="2459"/>
        <p:guide orient="horz" pos="2777"/>
        <p:guide orient="horz" pos="1030"/>
        <p:guide pos="2880"/>
        <p:guide pos="317"/>
        <p:guide pos="5103"/>
        <p:guide pos="5715"/>
        <p:guide pos="657"/>
        <p:guide pos="748"/>
        <p:guide pos="907"/>
        <p:guide pos="4830"/>
        <p:guide pos="5443"/>
        <p:guide pos="158"/>
        <p:guide pos="5602"/>
        <p:guide pos="3674"/>
        <p:guide pos="2086"/>
        <p:guide pos="3175"/>
        <p:guide pos="263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fr-FR"/>
          </a:p>
        </p:txBody>
      </p:sp>
      <p:sp>
        <p:nvSpPr>
          <p:cNvPr id="3" name="Espace réservé de la date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A0E7071-63BC-4797-B7F0-E4B717D31F66}" type="datetimeFigureOut">
              <a:rPr lang="fr-FR" smtClean="0"/>
              <a:t>24/10/2019</a:t>
            </a:fld>
            <a:endParaRPr lang="fr-FR"/>
          </a:p>
        </p:txBody>
      </p:sp>
      <p:sp>
        <p:nvSpPr>
          <p:cNvPr id="4" name="Espace réservé du pied de page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BC6E27C8-6350-458A-89E5-B0B9EA8C3BE8}" type="slidenum">
              <a:rPr lang="fr-FR" smtClean="0"/>
              <a:t>‹N°›</a:t>
            </a:fld>
            <a:endParaRPr lang="fr-FR"/>
          </a:p>
        </p:txBody>
      </p:sp>
    </p:spTree>
    <p:extLst>
      <p:ext uri="{BB962C8B-B14F-4D97-AF65-F5344CB8AC3E}">
        <p14:creationId xmlns:p14="http://schemas.microsoft.com/office/powerpoint/2010/main" val="3942516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atin typeface="Arial" pitchFamily="34" charset="0"/>
              </a:defRPr>
            </a:lvl1pPr>
          </a:lstStyle>
          <a:p>
            <a:fld id="{D680E798-53FF-4C51-A981-953463752515}" type="datetimeFigureOut">
              <a:rPr lang="fr-FR" smtClean="0"/>
              <a:pPr/>
              <a:t>24/10/2019</a:t>
            </a:fld>
            <a:endParaRPr lang="fr-FR" dirty="0"/>
          </a:p>
        </p:txBody>
      </p:sp>
      <p:sp>
        <p:nvSpPr>
          <p:cNvPr id="4" name="Espace réservé de l'image des diapositives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768" tIns="47384" rIns="94768" bIns="47384" rtlCol="0" anchor="ctr"/>
          <a:lstStyle/>
          <a:p>
            <a:endParaRPr lang="fr-FR" dirty="0"/>
          </a:p>
        </p:txBody>
      </p:sp>
      <p:sp>
        <p:nvSpPr>
          <p:cNvPr id="5" name="Espace réservé des commentaire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pied de page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24/10/2019 - Jean-Louis Dufour</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72288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493088" y="1717923"/>
            <a:ext cx="2157824" cy="1707654"/>
          </a:xfrm>
          <a:prstGeom prst="rect">
            <a:avLst/>
          </a:prstGeom>
        </p:spPr>
      </p:pic>
    </p:spTree>
    <p:extLst>
      <p:ext uri="{BB962C8B-B14F-4D97-AF65-F5344CB8AC3E}">
        <p14:creationId xmlns:p14="http://schemas.microsoft.com/office/powerpoint/2010/main" val="417698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24/10/2019 - Jean-Louis Dufour</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401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24/10/2019 - Jean-Louis Dufour</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07217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24/10/2019 - Jean-Louis Dufour</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357748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12" name="Espace réservé du texte 13"/>
          <p:cNvSpPr>
            <a:spLocks noGrp="1"/>
          </p:cNvSpPr>
          <p:nvPr>
            <p:ph type="body" sz="quarter" idx="26" hasCustomPrompt="1"/>
          </p:nvPr>
        </p:nvSpPr>
        <p:spPr bwMode="gray">
          <a:xfrm rot="5400000">
            <a:off x="7304400" y="2694386"/>
            <a:ext cx="3114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1" y="1635123"/>
            <a:ext cx="6228000" cy="2484000"/>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3208127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1894354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4"/>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4"/>
                </a:solidFill>
              </a:defRPr>
            </a:lvl1pPr>
          </a:lstStyle>
          <a:p>
            <a:r>
              <a:rPr lang="fr-FR" noProof="0" dirty="0" smtClean="0"/>
              <a:t>0</a:t>
            </a:r>
            <a:endParaRPr lang="fr-FR" noProof="0" dirty="0"/>
          </a:p>
        </p:txBody>
      </p:sp>
    </p:spTree>
    <p:extLst>
      <p:ext uri="{BB962C8B-B14F-4D97-AF65-F5344CB8AC3E}">
        <p14:creationId xmlns:p14="http://schemas.microsoft.com/office/powerpoint/2010/main" val="95808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532949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603709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24/10/2019 - Jean-Louis Dufour</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Rectangle 20"/>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2151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4"/>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329048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24/10/2019 - Jean-Louis Dufour</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843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24/10/2019 - Jean-Louis Dufour</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9053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24/10/2019 - Jean-Louis Dufour</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5252934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2804331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5"/>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5"/>
                </a:solidFill>
              </a:defRPr>
            </a:lvl1pPr>
          </a:lstStyle>
          <a:p>
            <a:r>
              <a:rPr lang="fr-FR" noProof="0" dirty="0" smtClean="0"/>
              <a:t>0</a:t>
            </a:r>
            <a:endParaRPr lang="fr-FR" noProof="0" dirty="0"/>
          </a:p>
        </p:txBody>
      </p:sp>
    </p:spTree>
    <p:extLst>
      <p:ext uri="{BB962C8B-B14F-4D97-AF65-F5344CB8AC3E}">
        <p14:creationId xmlns:p14="http://schemas.microsoft.com/office/powerpoint/2010/main" val="3800228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997237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2988970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5"/>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386915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24/10/2019 - Jean-Louis Dufour</a:t>
            </a:r>
            <a:endParaRPr lang="fr-FR" dirty="0"/>
          </a:p>
        </p:txBody>
      </p:sp>
      <p:sp>
        <p:nvSpPr>
          <p:cNvPr id="18"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2678544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7" name="Titre 6"/>
          <p:cNvSpPr>
            <a:spLocks noGrp="1"/>
          </p:cNvSpPr>
          <p:nvPr>
            <p:ph type="title" hasCustomPrompt="1"/>
          </p:nvPr>
        </p:nvSpPr>
        <p:spPr bwMode="gray">
          <a:xfrm>
            <a:off x="503238" y="735013"/>
            <a:ext cx="8137525" cy="1836737"/>
          </a:xfrm>
        </p:spPr>
        <p:txBody>
          <a:bodyPr anchor="b" anchorCtr="0"/>
          <a:lstStyle>
            <a:lvl1pPr algn="ctr">
              <a:defRPr sz="2600" cap="all" baseline="0">
                <a:solidFill>
                  <a:schemeClr val="accent2"/>
                </a:solidFill>
              </a:defRPr>
            </a:lvl1pPr>
          </a:lstStyle>
          <a:p>
            <a:r>
              <a:rPr lang="fr-FR" dirty="0" smtClean="0"/>
              <a:t>Titre de la présentation</a:t>
            </a:r>
            <a:endParaRPr lang="fr-FR" dirty="0"/>
          </a:p>
        </p:txBody>
      </p:sp>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5" name="Connecteur droit 14"/>
          <p:cNvCxnSpPr/>
          <p:nvPr userDrawn="1"/>
        </p:nvCxnSpPr>
        <p:spPr bwMode="gray">
          <a:xfrm>
            <a:off x="4464000" y="2662828"/>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503238" y="2750399"/>
            <a:ext cx="8136000" cy="1152000"/>
          </a:xfrm>
          <a:prstGeom prst="rect">
            <a:avLst/>
          </a:prstGeom>
        </p:spPr>
        <p:txBody>
          <a:bodyPr vert="horz" lIns="0" tIns="0" rIns="0" bIns="0" rtlCol="0" anchor="t" anchorCtr="0">
            <a:noAutofit/>
          </a:bodyPr>
          <a:lstStyle>
            <a:lvl1pPr algn="ctr">
              <a:defRPr sz="1650">
                <a:solidFill>
                  <a:schemeClr val="accent2"/>
                </a:solidFill>
              </a:defRPr>
            </a:lvl1pPr>
          </a:lstStyle>
          <a:p>
            <a:r>
              <a:rPr lang="fr-FR" smtClean="0"/>
              <a:t>24/10/2019 - Jean-Louis Dufour</a:t>
            </a:r>
            <a:endParaRPr lang="fr-FR" dirty="0"/>
          </a:p>
        </p:txBody>
      </p:sp>
      <p:sp>
        <p:nvSpPr>
          <p:cNvPr id="13"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4"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0" name="Rectangle 9"/>
          <p:cNvSpPr/>
          <p:nvPr userDrawn="1"/>
        </p:nvSpPr>
        <p:spPr bwMode="gray">
          <a:xfrm rot="16200000" flipH="1">
            <a:off x="-1679399"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userDrawn="1"/>
        </p:nvSpPr>
        <p:spPr bwMode="gray">
          <a:xfrm>
            <a:off x="252000" y="252000"/>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bwMode="gray">
          <a:xfrm rot="5400000">
            <a:off x="6899400" y="2183400"/>
            <a:ext cx="3924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bwMode="gray">
          <a:xfrm rot="10800000">
            <a:off x="252000" y="4114799"/>
            <a:ext cx="8640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758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uverture_image_gauche">
    <p:spTree>
      <p:nvGrpSpPr>
        <p:cNvPr id="1" name=""/>
        <p:cNvGrpSpPr/>
        <p:nvPr/>
      </p:nvGrpSpPr>
      <p:grpSpPr>
        <a:xfrm>
          <a:off x="0" y="0"/>
          <a:ext cx="0" cy="0"/>
          <a:chOff x="0" y="0"/>
          <a:chExt cx="0" cy="0"/>
        </a:xfrm>
      </p:grpSpPr>
      <p:sp>
        <p:nvSpPr>
          <p:cNvPr id="17" name="Espace réservé pour une image  16"/>
          <p:cNvSpPr>
            <a:spLocks noGrp="1"/>
          </p:cNvSpPr>
          <p:nvPr>
            <p:ph type="pic" sz="quarter" idx="14" hasCustomPrompt="1"/>
          </p:nvPr>
        </p:nvSpPr>
        <p:spPr bwMode="gray">
          <a:xfrm>
            <a:off x="0" y="735013"/>
            <a:ext cx="4392613" cy="3168650"/>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sp>
        <p:nvSpPr>
          <p:cNvPr id="15"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4572000" y="735012"/>
            <a:ext cx="4068763" cy="1872149"/>
          </a:xfrm>
        </p:spPr>
        <p:txBody>
          <a:bodyPr anchor="b" anchorCtr="0"/>
          <a:lstStyle>
            <a:lvl1pPr algn="l">
              <a:defRPr sz="1850" cap="all" baseline="0">
                <a:solidFill>
                  <a:schemeClr val="accent2"/>
                </a:solidFill>
              </a:defRPr>
            </a:lvl1pPr>
          </a:lstStyle>
          <a:p>
            <a:r>
              <a:rPr lang="fr-FR" dirty="0" smtClean="0"/>
              <a:t>Titre de la présentation</a:t>
            </a:r>
            <a:endParaRPr lang="fr-FR" dirty="0"/>
          </a:p>
        </p:txBody>
      </p:sp>
      <p:cxnSp>
        <p:nvCxnSpPr>
          <p:cNvPr id="13" name="Connecteur droit 12"/>
          <p:cNvCxnSpPr/>
          <p:nvPr userDrawn="1"/>
        </p:nvCxnSpPr>
        <p:spPr bwMode="gray">
          <a:xfrm>
            <a:off x="4572000" y="2751770"/>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e la date 3"/>
          <p:cNvSpPr>
            <a:spLocks noGrp="1"/>
          </p:cNvSpPr>
          <p:nvPr>
            <p:ph type="dt" sz="half" idx="2"/>
          </p:nvPr>
        </p:nvSpPr>
        <p:spPr bwMode="gray">
          <a:xfrm>
            <a:off x="4572000" y="2966400"/>
            <a:ext cx="4067238" cy="936000"/>
          </a:xfrm>
          <a:prstGeom prst="rect">
            <a:avLst/>
          </a:prstGeom>
        </p:spPr>
        <p:txBody>
          <a:bodyPr vert="horz" lIns="0" tIns="0" rIns="0" bIns="0" rtlCol="0" anchor="t" anchorCtr="0">
            <a:noAutofit/>
          </a:bodyPr>
          <a:lstStyle>
            <a:lvl1pPr algn="l">
              <a:defRPr sz="1100">
                <a:solidFill>
                  <a:schemeClr val="accent2"/>
                </a:solidFill>
              </a:defRPr>
            </a:lvl1pPr>
          </a:lstStyle>
          <a:p>
            <a:r>
              <a:rPr lang="fr-FR" smtClean="0"/>
              <a:t>24/10/2019 - Jean-Louis Dufour</a:t>
            </a:r>
            <a:endParaRPr lang="fr-FR" dirty="0"/>
          </a:p>
        </p:txBody>
      </p:sp>
      <p:sp>
        <p:nvSpPr>
          <p:cNvPr id="14"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6"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Rectangle 21"/>
          <p:cNvSpPr/>
          <p:nvPr userDrawn="1"/>
        </p:nvSpPr>
        <p:spPr bwMode="gray">
          <a:xfrm>
            <a:off x="3794400" y="284400"/>
            <a:ext cx="1558800" cy="360000"/>
          </a:xfrm>
          <a:prstGeom prst="rect">
            <a:avLst/>
          </a:prstGeom>
          <a:blipFill dpi="0" rotWithShape="1">
            <a:blip r:embed="rId3"/>
            <a:srcRect/>
            <a:stretch>
              <a:fillRect/>
            </a:stretch>
          </a:blipFill>
          <a:ln w="61214">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8743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uverture_image_centr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672000" y="4320000"/>
            <a:ext cx="1800000" cy="720000"/>
          </a:xfrm>
          <a:prstGeom prst="rect">
            <a:avLst/>
          </a:prstGeom>
        </p:spPr>
      </p:pic>
      <p:sp>
        <p:nvSpPr>
          <p:cNvPr id="9" name="Rectangle 8"/>
          <p:cNvSpPr/>
          <p:nvPr userDrawn="1"/>
        </p:nvSpPr>
        <p:spPr bwMode="gray">
          <a:xfrm>
            <a:off x="287338" y="4959801"/>
            <a:ext cx="8569325" cy="183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cxnSp>
        <p:nvCxnSpPr>
          <p:cNvPr id="14" name="Connecteur droit 13"/>
          <p:cNvCxnSpPr/>
          <p:nvPr userDrawn="1"/>
        </p:nvCxnSpPr>
        <p:spPr bwMode="gray">
          <a:xfrm>
            <a:off x="4464000" y="3912365"/>
            <a:ext cx="216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du pied de page 4"/>
          <p:cNvSpPr>
            <a:spLocks noGrp="1"/>
          </p:cNvSpPr>
          <p:nvPr>
            <p:ph type="ftr" sz="quarter" idx="3"/>
          </p:nvPr>
        </p:nvSpPr>
        <p:spPr bwMode="gray">
          <a:xfrm>
            <a:off x="1" y="4911724"/>
            <a:ext cx="250826" cy="231775"/>
          </a:xfrm>
          <a:prstGeom prst="rect">
            <a:avLst/>
          </a:prstGeom>
        </p:spPr>
        <p:txBody>
          <a:bodyPr vert="horz" lIns="0" tIns="0" rIns="0" bIns="0" rtlCol="0" anchor="b" anchorCtr="0">
            <a:noAutofit/>
          </a:bodyPr>
          <a:lstStyle>
            <a:lvl1pPr algn="ctr">
              <a:defRPr sz="100">
                <a:solidFill>
                  <a:schemeClr val="bg1">
                    <a:alpha val="0"/>
                  </a:schemeClr>
                </a:solidFill>
              </a:defRPr>
            </a:lvl1pPr>
          </a:lstStyle>
          <a:p>
            <a:pPr algn="l"/>
            <a:r>
              <a:rPr lang="fr-FR" smtClean="0"/>
              <a:t>15mn de Model-Based Design : la simulation continue - 24/10/2019 - Jean-Louis Dufour</a:t>
            </a:r>
            <a:endParaRPr lang="fr-FR" dirty="0"/>
          </a:p>
        </p:txBody>
      </p:sp>
      <p:sp>
        <p:nvSpPr>
          <p:cNvPr id="13" name="Espace réservé du numéro de diapositive 5"/>
          <p:cNvSpPr>
            <a:spLocks noGrp="1"/>
          </p:cNvSpPr>
          <p:nvPr>
            <p:ph type="sldNum" sz="quarter" idx="4"/>
          </p:nvPr>
        </p:nvSpPr>
        <p:spPr bwMode="gray">
          <a:xfrm>
            <a:off x="1" y="4911725"/>
            <a:ext cx="250826" cy="231775"/>
          </a:xfrm>
          <a:prstGeom prst="rect">
            <a:avLst/>
          </a:prstGeom>
        </p:spPr>
        <p:txBody>
          <a:bodyPr vert="horz" lIns="0" tIns="0" rIns="0" bIns="0" rtlCol="0" anchor="b" anchorCtr="0">
            <a:noAutofit/>
          </a:bodyPr>
          <a:lstStyle>
            <a:lvl1pPr algn="l">
              <a:defRPr sz="100" b="1">
                <a:solidFill>
                  <a:schemeClr val="bg1">
                    <a:alpha val="0"/>
                  </a:schemeClr>
                </a:solidFill>
              </a:defRPr>
            </a:lvl1pPr>
          </a:lstStyle>
          <a:p>
            <a:fld id="{733122C9-A0B9-462F-8757-0847AD287B63}" type="slidenum">
              <a:rPr lang="fr-FR" smtClean="0"/>
              <a:pPr/>
              <a:t>‹N°›</a:t>
            </a:fld>
            <a:endParaRPr lang="fr-FR" dirty="0"/>
          </a:p>
        </p:txBody>
      </p:sp>
      <p:sp>
        <p:nvSpPr>
          <p:cNvPr id="17" name="Espace réservé pour une image  16"/>
          <p:cNvSpPr>
            <a:spLocks noGrp="1"/>
          </p:cNvSpPr>
          <p:nvPr>
            <p:ph type="pic" sz="quarter" idx="14" hasCustomPrompt="1"/>
          </p:nvPr>
        </p:nvSpPr>
        <p:spPr bwMode="gray">
          <a:xfrm>
            <a:off x="1044000" y="0"/>
            <a:ext cx="7056000" cy="3060001"/>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16" name="Espace réservé du texte 13"/>
          <p:cNvSpPr>
            <a:spLocks noGrp="1"/>
          </p:cNvSpPr>
          <p:nvPr>
            <p:ph type="body" sz="quarter" idx="13" hasCustomPrompt="1"/>
          </p:nvPr>
        </p:nvSpPr>
        <p:spPr bwMode="gray">
          <a:xfrm rot="16200000">
            <a:off x="-1679399"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1" name="Espace réservé du texte 13"/>
          <p:cNvSpPr>
            <a:spLocks noGrp="1"/>
          </p:cNvSpPr>
          <p:nvPr>
            <p:ph type="body" sz="quarter" idx="15" hasCustomPrompt="1"/>
          </p:nvPr>
        </p:nvSpPr>
        <p:spPr bwMode="gray">
          <a:xfrm>
            <a:off x="252000" y="2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2" name="Espace réservé du texte 13"/>
          <p:cNvSpPr>
            <a:spLocks noGrp="1"/>
          </p:cNvSpPr>
          <p:nvPr>
            <p:ph type="body" sz="quarter" idx="16" hasCustomPrompt="1"/>
          </p:nvPr>
        </p:nvSpPr>
        <p:spPr bwMode="gray">
          <a:xfrm rot="10800000">
            <a:off x="252000" y="4114799"/>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3" name="Espace réservé du texte 13"/>
          <p:cNvSpPr>
            <a:spLocks noGrp="1"/>
          </p:cNvSpPr>
          <p:nvPr>
            <p:ph type="body" sz="quarter" idx="17" hasCustomPrompt="1"/>
          </p:nvPr>
        </p:nvSpPr>
        <p:spPr bwMode="gray">
          <a:xfrm rot="5400000">
            <a:off x="6899400" y="2183400"/>
            <a:ext cx="392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7" name="Titre 6"/>
          <p:cNvSpPr>
            <a:spLocks noGrp="1"/>
          </p:cNvSpPr>
          <p:nvPr>
            <p:ph type="title" hasCustomPrompt="1"/>
          </p:nvPr>
        </p:nvSpPr>
        <p:spPr bwMode="gray">
          <a:xfrm>
            <a:off x="503238" y="3075806"/>
            <a:ext cx="8137525" cy="684076"/>
          </a:xfrm>
        </p:spPr>
        <p:txBody>
          <a:bodyPr anchor="b" anchorCtr="0"/>
          <a:lstStyle>
            <a:lvl1pPr algn="ctr">
              <a:defRPr sz="1850" cap="all" baseline="0">
                <a:solidFill>
                  <a:schemeClr val="accent2"/>
                </a:solidFill>
              </a:defRPr>
            </a:lvl1pPr>
          </a:lstStyle>
          <a:p>
            <a:r>
              <a:rPr lang="fr-FR" dirty="0" smtClean="0"/>
              <a:t>Titre de la présentation</a:t>
            </a:r>
            <a:endParaRPr lang="fr-FR" dirty="0"/>
          </a:p>
        </p:txBody>
      </p:sp>
      <p:sp>
        <p:nvSpPr>
          <p:cNvPr id="15" name="Espace réservé de la date 3"/>
          <p:cNvSpPr>
            <a:spLocks noGrp="1"/>
          </p:cNvSpPr>
          <p:nvPr>
            <p:ph type="dt" sz="half" idx="2"/>
          </p:nvPr>
        </p:nvSpPr>
        <p:spPr bwMode="gray">
          <a:xfrm>
            <a:off x="3312000" y="4010400"/>
            <a:ext cx="2520000" cy="252000"/>
          </a:xfrm>
          <a:prstGeom prst="rect">
            <a:avLst/>
          </a:prstGeom>
          <a:solidFill>
            <a:schemeClr val="bg1"/>
          </a:solidFill>
        </p:spPr>
        <p:txBody>
          <a:bodyPr vert="horz" lIns="0" tIns="0" rIns="0" bIns="0" rtlCol="0" anchor="t" anchorCtr="0">
            <a:noAutofit/>
          </a:bodyPr>
          <a:lstStyle>
            <a:lvl1pPr algn="l">
              <a:defRPr sz="1100">
                <a:solidFill>
                  <a:schemeClr val="accent2"/>
                </a:solidFill>
              </a:defRPr>
            </a:lvl1pPr>
          </a:lstStyle>
          <a:p>
            <a:pPr algn="ctr"/>
            <a:r>
              <a:rPr lang="fr-FR" smtClean="0"/>
              <a:t>24/10/2019 - Jean-Louis Dufour</a:t>
            </a:r>
            <a:endParaRPr lang="fr-FR" dirty="0"/>
          </a:p>
        </p:txBody>
      </p:sp>
      <p:sp>
        <p:nvSpPr>
          <p:cNvPr id="19" name="Espace réservé du texte 3"/>
          <p:cNvSpPr>
            <a:spLocks noGrp="1"/>
          </p:cNvSpPr>
          <p:nvPr>
            <p:ph type="body" sz="quarter" idx="18" hasCustomPrompt="1"/>
          </p:nvPr>
        </p:nvSpPr>
        <p:spPr bwMode="gray">
          <a:xfrm>
            <a:off x="3794400" y="284400"/>
            <a:ext cx="1558800" cy="360000"/>
          </a:xfrm>
          <a:blipFill dpi="0" rotWithShape="1">
            <a:blip r:embed="rId3"/>
            <a:srcRect/>
            <a:stretch>
              <a:fillRect/>
            </a:stretch>
          </a:blipFill>
          <a:ln w="61214" cap="flat">
            <a:solidFill>
              <a:schemeClr val="accent1"/>
            </a:solidFill>
            <a:miter lim="800000"/>
          </a:ln>
        </p:spPr>
        <p:txBody>
          <a:bodyPr/>
          <a:lstStyle>
            <a:lvl1pPr>
              <a:defRPr sz="100" b="0"/>
            </a:lvl1pPr>
          </a:lstStyle>
          <a:p>
            <a:pPr lvl="0"/>
            <a:r>
              <a:rPr lang="fr-FR" dirty="0" smtClean="0"/>
              <a:t> </a:t>
            </a:r>
            <a:endParaRPr lang="fr-FR" dirty="0"/>
          </a:p>
        </p:txBody>
      </p:sp>
    </p:spTree>
    <p:extLst>
      <p:ext uri="{BB962C8B-B14F-4D97-AF65-F5344CB8AC3E}">
        <p14:creationId xmlns:p14="http://schemas.microsoft.com/office/powerpoint/2010/main" val="4017416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405096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itre_image_gauch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2451762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6"/>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6"/>
                </a:solidFill>
              </a:defRPr>
            </a:lvl1pPr>
          </a:lstStyle>
          <a:p>
            <a:r>
              <a:rPr lang="fr-FR" noProof="0" dirty="0" smtClean="0"/>
              <a:t>0</a:t>
            </a:r>
            <a:endParaRPr lang="fr-FR" noProof="0" dirty="0"/>
          </a:p>
        </p:txBody>
      </p:sp>
    </p:spTree>
    <p:extLst>
      <p:ext uri="{BB962C8B-B14F-4D97-AF65-F5344CB8AC3E}">
        <p14:creationId xmlns:p14="http://schemas.microsoft.com/office/powerpoint/2010/main" val="3092505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85899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222802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re et grande imag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pour une image  16"/>
          <p:cNvSpPr>
            <a:spLocks noGrp="1"/>
          </p:cNvSpPr>
          <p:nvPr>
            <p:ph type="pic" sz="quarter" idx="15"/>
          </p:nvPr>
        </p:nvSpPr>
        <p:spPr bwMode="gray">
          <a:xfrm>
            <a:off x="554400" y="1224000"/>
            <a:ext cx="8280000" cy="3114000"/>
          </a:xfrm>
          <a:solidFill>
            <a:schemeClr val="bg1">
              <a:lumMod val="95000"/>
            </a:schemeClr>
          </a:solidFill>
          <a:ln w="57150">
            <a:solidFill>
              <a:schemeClr val="accent6"/>
            </a:solidFill>
            <a:miter lim="800000"/>
          </a:ln>
        </p:spPr>
        <p:txBody>
          <a:bodyPr lIns="360000" tIns="1080000" rIns="360000" anchor="ctr" anchorCtr="0"/>
          <a:lstStyle>
            <a:lvl1pPr marL="0" indent="0" algn="ctr">
              <a:buNone/>
              <a:defRPr sz="1000" b="0"/>
            </a:lvl1pPr>
          </a:lstStyle>
          <a:p>
            <a:endParaRPr lang="fr-FR" dirty="0"/>
          </a:p>
        </p:txBody>
      </p:sp>
    </p:spTree>
    <p:extLst>
      <p:ext uri="{BB962C8B-B14F-4D97-AF65-F5344CB8AC3E}">
        <p14:creationId xmlns:p14="http://schemas.microsoft.com/office/powerpoint/2010/main" val="13458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1440000" y="1130400"/>
            <a:ext cx="7452000" cy="3492000"/>
          </a:xfrm>
        </p:spPr>
        <p:txBody>
          <a:bodyPr/>
          <a:lstStyle>
            <a:lvl1pPr marL="0" indent="0">
              <a:buSzPct val="25000"/>
              <a:buFontTx/>
              <a:buBlip>
                <a:blip r:embed="rId2"/>
              </a:buBlip>
              <a:defRPr cap="all" baseline="0">
                <a:solidFill>
                  <a:schemeClr val="accent2"/>
                </a:solidFill>
              </a:defRPr>
            </a:lvl1pPr>
          </a:lstStyle>
          <a:p>
            <a:pPr lvl="0"/>
            <a:r>
              <a:rPr lang="fr-FR" dirty="0" smtClean="0"/>
              <a:t>Texte</a:t>
            </a:r>
          </a:p>
        </p:txBody>
      </p:sp>
    </p:spTree>
    <p:extLst>
      <p:ext uri="{BB962C8B-B14F-4D97-AF65-F5344CB8AC3E}">
        <p14:creationId xmlns:p14="http://schemas.microsoft.com/office/powerpoint/2010/main" val="375587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1439862" y="1635124"/>
            <a:ext cx="6227763" cy="2484439"/>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2" name="Espace réservé du texte 13"/>
          <p:cNvSpPr>
            <a:spLocks noGrp="1"/>
          </p:cNvSpPr>
          <p:nvPr>
            <p:ph type="body" sz="quarter" idx="26" hasCustomPrompt="1"/>
          </p:nvPr>
        </p:nvSpPr>
        <p:spPr bwMode="gray">
          <a:xfrm rot="5400000">
            <a:off x="7304400" y="2694386"/>
            <a:ext cx="3114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13" name="Espace réservé du texte 13"/>
          <p:cNvSpPr>
            <a:spLocks noGrp="1"/>
          </p:cNvSpPr>
          <p:nvPr>
            <p:ph type="body" sz="quarter" idx="13" hasCustomPrompt="1"/>
          </p:nvPr>
        </p:nvSpPr>
        <p:spPr bwMode="gray">
          <a:xfrm rot="16200000">
            <a:off x="-1270830" y="2689643"/>
            <a:ext cx="3117188" cy="71527"/>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0" name="Espace réservé du texte 13"/>
          <p:cNvSpPr>
            <a:spLocks noGrp="1"/>
          </p:cNvSpPr>
          <p:nvPr>
            <p:ph type="body" sz="quarter" idx="25" hasCustomPrompt="1"/>
          </p:nvPr>
        </p:nvSpPr>
        <p:spPr bwMode="gray">
          <a:xfrm rot="10800000">
            <a:off x="252000" y="42228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1" name="Espace réservé du texte 13"/>
          <p:cNvSpPr>
            <a:spLocks noGrp="1"/>
          </p:cNvSpPr>
          <p:nvPr>
            <p:ph type="body" sz="quarter" idx="15" hasCustomPrompt="1"/>
          </p:nvPr>
        </p:nvSpPr>
        <p:spPr bwMode="gray">
          <a:xfrm>
            <a:off x="252000" y="1152000"/>
            <a:ext cx="8640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noProof="0" dirty="0" smtClean="0"/>
              <a:t> </a:t>
            </a:r>
            <a:endParaRPr lang="fr-FR" noProof="0" dirty="0"/>
          </a:p>
        </p:txBody>
      </p:sp>
      <p:sp>
        <p:nvSpPr>
          <p:cNvPr id="26" name="Titre 1"/>
          <p:cNvSpPr>
            <a:spLocks noGrp="1"/>
          </p:cNvSpPr>
          <p:nvPr>
            <p:ph type="title" hasCustomPrompt="1"/>
          </p:nvPr>
        </p:nvSpPr>
        <p:spPr bwMode="gray">
          <a:xfrm>
            <a:off x="1440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2979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itre_image_gauche">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250825"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28" name="Espace réservé du texte 3"/>
          <p:cNvSpPr>
            <a:spLocks noGrp="1"/>
          </p:cNvSpPr>
          <p:nvPr>
            <p:ph type="body" sz="quarter" idx="22" hasCustomPrompt="1"/>
          </p:nvPr>
        </p:nvSpPr>
        <p:spPr bwMode="gray">
          <a:xfrm>
            <a:off x="5023302" y="1635125"/>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29" name="Espace réservé du texte 13"/>
          <p:cNvSpPr>
            <a:spLocks noGrp="1"/>
          </p:cNvSpPr>
          <p:nvPr>
            <p:ph type="body" sz="quarter" idx="23" hasCustomPrompt="1"/>
          </p:nvPr>
        </p:nvSpPr>
        <p:spPr bwMode="gray">
          <a:xfrm rot="16200000">
            <a:off x="26406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0" name="Espace réservé du texte 13"/>
          <p:cNvSpPr>
            <a:spLocks noGrp="1"/>
          </p:cNvSpPr>
          <p:nvPr>
            <p:ph type="body" sz="quarter" idx="24" hasCustomPrompt="1"/>
          </p:nvPr>
        </p:nvSpPr>
        <p:spPr bwMode="gray">
          <a:xfrm>
            <a:off x="417600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31" name="Espace réservé du texte 13"/>
          <p:cNvSpPr>
            <a:spLocks noGrp="1"/>
          </p:cNvSpPr>
          <p:nvPr>
            <p:ph type="body" sz="quarter" idx="25" hasCustomPrompt="1"/>
          </p:nvPr>
        </p:nvSpPr>
        <p:spPr bwMode="gray">
          <a:xfrm rot="10800000">
            <a:off x="4176000" y="42228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4850432" y="250824"/>
            <a:ext cx="585664" cy="1195200"/>
          </a:xfrm>
          <a:solidFill>
            <a:schemeClr val="bg1"/>
          </a:solidFill>
        </p:spPr>
        <p:txBody>
          <a:bodyPr wrap="none" lIns="36000" tIns="36000" rIns="36000" bIns="36000" anchor="b" anchorCtr="0">
            <a:spAutoFit/>
          </a:bodyPr>
          <a:lstStyle>
            <a:lvl1pP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107926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itre_image_droite">
    <p:spTree>
      <p:nvGrpSpPr>
        <p:cNvPr id="1" name=""/>
        <p:cNvGrpSpPr/>
        <p:nvPr/>
      </p:nvGrpSpPr>
      <p:grpSpPr>
        <a:xfrm>
          <a:off x="0" y="0"/>
          <a:ext cx="0" cy="0"/>
          <a:chOff x="0" y="0"/>
          <a:chExt cx="0" cy="0"/>
        </a:xfrm>
      </p:grpSpPr>
      <p:sp>
        <p:nvSpPr>
          <p:cNvPr id="5" name="Rectangle 4"/>
          <p:cNvSpPr/>
          <p:nvPr userDrawn="1"/>
        </p:nvSpPr>
        <p:spPr bwMode="gray">
          <a:xfrm>
            <a:off x="0" y="0"/>
            <a:ext cx="899592" cy="879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pour une image  16"/>
          <p:cNvSpPr>
            <a:spLocks noGrp="1"/>
          </p:cNvSpPr>
          <p:nvPr>
            <p:ph type="pic" sz="quarter" idx="14" hasCustomPrompt="1"/>
          </p:nvPr>
        </p:nvSpPr>
        <p:spPr bwMode="gray">
          <a:xfrm>
            <a:off x="4572000" y="250824"/>
            <a:ext cx="4321175" cy="4157664"/>
          </a:xfrm>
          <a:solidFill>
            <a:schemeClr val="bg1">
              <a:lumMod val="95000"/>
            </a:schemeClr>
          </a:solidFill>
        </p:spPr>
        <p:txBody>
          <a:bodyPr lIns="360000" tIns="1080000" rIns="360000" anchor="ctr" anchorCtr="0"/>
          <a:lstStyle>
            <a:lvl1pPr marL="0" marR="0" indent="0" algn="ctr" defTabSz="914400" rtl="0" eaLnBrk="1" fontAlgn="auto" latinLnBrk="0" hangingPunct="1">
              <a:lnSpc>
                <a:spcPct val="100000"/>
              </a:lnSpc>
              <a:spcBef>
                <a:spcPts val="1800"/>
              </a:spcBef>
              <a:spcAft>
                <a:spcPts val="600"/>
              </a:spcAft>
              <a:buClrTx/>
              <a:buSzTx/>
              <a:buFont typeface="Arial" pitchFamily="34" charset="0"/>
              <a:buNone/>
              <a:tabLst/>
              <a:defRPr sz="1000" b="0"/>
            </a:lvl1pPr>
          </a:lstStyle>
          <a:p>
            <a:r>
              <a:rPr lang="fr-FR" noProof="0" dirty="0" smtClean="0"/>
              <a:t>Sélectionner l’icône pour insérer une image, puis si besoin disposer l’image en arrière plan (Sélectionner l’image avec le bouton droit de la souris / Mettre à l’arrière plan)</a:t>
            </a:r>
          </a:p>
        </p:txBody>
      </p:sp>
      <p:sp>
        <p:nvSpPr>
          <p:cNvPr id="9" name="Espace réservé de la date 8"/>
          <p:cNvSpPr>
            <a:spLocks noGrp="1"/>
          </p:cNvSpPr>
          <p:nvPr>
            <p:ph type="dt" sz="half" idx="16"/>
          </p:nvPr>
        </p:nvSpPr>
        <p:spPr bwMode="gray"/>
        <p:txBody>
          <a:bodyPr/>
          <a:lstStyle/>
          <a:p>
            <a:r>
              <a:rPr lang="fr-FR" smtClean="0"/>
              <a:t>24/10/2019 - Jean-Louis Dufour</a:t>
            </a:r>
            <a:endParaRPr lang="fr-FR" dirty="0"/>
          </a:p>
        </p:txBody>
      </p:sp>
      <p:sp>
        <p:nvSpPr>
          <p:cNvPr id="14" name="Espace réservé du pied de page 13"/>
          <p:cNvSpPr>
            <a:spLocks noGrp="1"/>
          </p:cNvSpPr>
          <p:nvPr>
            <p:ph type="ftr" sz="quarter" idx="17"/>
          </p:nvPr>
        </p:nvSpPr>
        <p:spPr bwMode="gray"/>
        <p:txBody>
          <a:bodyPr/>
          <a:lstStyle/>
          <a:p>
            <a:pPr algn="l"/>
            <a:r>
              <a:rPr lang="fr-FR" smtClean="0"/>
              <a:t>15mn de Model-Based Design : la simulation continue - 24/10/2019 - Jean-Louis Dufour</a:t>
            </a:r>
            <a:endParaRPr lang="fr-FR" dirty="0"/>
          </a:p>
        </p:txBody>
      </p:sp>
      <p:sp>
        <p:nvSpPr>
          <p:cNvPr id="15" name="Espace réservé du numéro de diapositive 14"/>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16" name="Espace réservé du texte 3"/>
          <p:cNvSpPr>
            <a:spLocks noGrp="1"/>
          </p:cNvSpPr>
          <p:nvPr>
            <p:ph type="body" sz="quarter" idx="22" hasCustomPrompt="1"/>
          </p:nvPr>
        </p:nvSpPr>
        <p:spPr bwMode="gray">
          <a:xfrm>
            <a:off x="499062" y="1630636"/>
            <a:ext cx="3852862" cy="2484438"/>
          </a:xfrm>
        </p:spPr>
        <p:txBody>
          <a:bodyPr/>
          <a:lstStyle>
            <a:lvl1pPr marL="0" indent="0">
              <a:lnSpc>
                <a:spcPct val="90000"/>
              </a:lnSpc>
              <a:spcBef>
                <a:spcPts val="0"/>
              </a:spcBef>
              <a:spcAft>
                <a:spcPts val="0"/>
              </a:spcAft>
              <a:buNone/>
              <a:defRPr sz="2400" cap="all" baseline="0">
                <a:solidFill>
                  <a:schemeClr val="accent2"/>
                </a:solidFill>
              </a:defRPr>
            </a:lvl1pPr>
            <a:lvl2pPr marL="0" indent="0">
              <a:lnSpc>
                <a:spcPct val="110000"/>
              </a:lnSpc>
              <a:spcBef>
                <a:spcPts val="1200"/>
              </a:spcBef>
              <a:spcAft>
                <a:spcPts val="0"/>
              </a:spcAft>
              <a:buNone/>
              <a:defRPr sz="1400">
                <a:solidFill>
                  <a:schemeClr val="accent2"/>
                </a:solidFill>
              </a:defRPr>
            </a:lvl2pPr>
          </a:lstStyle>
          <a:p>
            <a:pPr lvl="0"/>
            <a:r>
              <a:rPr lang="fr-FR" dirty="0" smtClean="0"/>
              <a:t>Titre de la partie</a:t>
            </a:r>
          </a:p>
          <a:p>
            <a:pPr lvl="1"/>
            <a:r>
              <a:rPr lang="fr-FR" dirty="0" smtClean="0"/>
              <a:t>Texte</a:t>
            </a:r>
          </a:p>
        </p:txBody>
      </p:sp>
      <p:sp>
        <p:nvSpPr>
          <p:cNvPr id="17" name="Espace réservé du texte 13"/>
          <p:cNvSpPr>
            <a:spLocks noGrp="1"/>
          </p:cNvSpPr>
          <p:nvPr>
            <p:ph type="body" sz="quarter" idx="23" hasCustomPrompt="1"/>
          </p:nvPr>
        </p:nvSpPr>
        <p:spPr bwMode="gray">
          <a:xfrm rot="5400000">
            <a:off x="3371400" y="2687400"/>
            <a:ext cx="3132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8" name="Espace réservé du texte 13"/>
          <p:cNvSpPr>
            <a:spLocks noGrp="1"/>
          </p:cNvSpPr>
          <p:nvPr>
            <p:ph type="body" sz="quarter" idx="24" hasCustomPrompt="1"/>
          </p:nvPr>
        </p:nvSpPr>
        <p:spPr bwMode="gray">
          <a:xfrm>
            <a:off x="0" y="1152000"/>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19" name="Espace réservé du texte 13"/>
          <p:cNvSpPr>
            <a:spLocks noGrp="1"/>
          </p:cNvSpPr>
          <p:nvPr>
            <p:ph type="body" sz="quarter" idx="25" hasCustomPrompt="1"/>
          </p:nvPr>
        </p:nvSpPr>
        <p:spPr bwMode="gray">
          <a:xfrm rot="10800000">
            <a:off x="0" y="4222799"/>
            <a:ext cx="4968000" cy="61200"/>
          </a:xfrm>
          <a:solidFill>
            <a:schemeClr val="accent1"/>
          </a:solidFill>
          <a:ln w="57150">
            <a:noFill/>
            <a:miter lim="800000"/>
          </a:ln>
        </p:spPr>
        <p:txBody>
          <a:bodyPr/>
          <a:lstStyle>
            <a:lvl1pPr>
              <a:defRPr sz="100" b="0">
                <a:solidFill>
                  <a:schemeClr val="bg1">
                    <a:alpha val="0"/>
                  </a:schemeClr>
                </a:solidFill>
              </a:defRPr>
            </a:lvl1pPr>
          </a:lstStyle>
          <a:p>
            <a:pPr lvl="0"/>
            <a:r>
              <a:rPr lang="fr-FR" dirty="0" smtClean="0"/>
              <a:t> </a:t>
            </a:r>
            <a:endParaRPr lang="fr-FR" dirty="0"/>
          </a:p>
        </p:txBody>
      </p:sp>
      <p:sp>
        <p:nvSpPr>
          <p:cNvPr id="26" name="Titre 1"/>
          <p:cNvSpPr>
            <a:spLocks noGrp="1"/>
          </p:cNvSpPr>
          <p:nvPr>
            <p:ph type="title" hasCustomPrompt="1"/>
          </p:nvPr>
        </p:nvSpPr>
        <p:spPr bwMode="gray">
          <a:xfrm>
            <a:off x="3528000" y="250824"/>
            <a:ext cx="585664" cy="1195200"/>
          </a:xfrm>
          <a:solidFill>
            <a:schemeClr val="bg1"/>
          </a:solidFill>
        </p:spPr>
        <p:txBody>
          <a:bodyPr wrap="none" lIns="36000" tIns="36000" rIns="36000" bIns="36000" anchor="b" anchorCtr="0">
            <a:spAutoFit/>
          </a:bodyPr>
          <a:lstStyle>
            <a:lvl1pPr algn="r">
              <a:defRPr sz="7200">
                <a:solidFill>
                  <a:schemeClr val="accent1"/>
                </a:solidFill>
              </a:defRPr>
            </a:lvl1pPr>
          </a:lstStyle>
          <a:p>
            <a:r>
              <a:rPr lang="fr-FR" noProof="0" dirty="0" smtClean="0"/>
              <a:t>0</a:t>
            </a:r>
            <a:endParaRPr lang="fr-FR" noProof="0" dirty="0"/>
          </a:p>
        </p:txBody>
      </p:sp>
    </p:spTree>
    <p:extLst>
      <p:ext uri="{BB962C8B-B14F-4D97-AF65-F5344CB8AC3E}">
        <p14:creationId xmlns:p14="http://schemas.microsoft.com/office/powerpoint/2010/main" val="7979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imag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4463988" y="1131889"/>
            <a:ext cx="4429187" cy="3492500"/>
          </a:xfrm>
        </p:spPr>
        <p:txBody>
          <a:bodyPr/>
          <a:lstStyle>
            <a:lvl2pPr>
              <a:spcAft>
                <a:spcPts val="0"/>
              </a:spcAft>
              <a:defRPr/>
            </a:lvl2pPr>
            <a:lvl3pPr>
              <a:defRPr/>
            </a:lvl3pPr>
            <a:lvl4pPr>
              <a:defRPr baseline="0"/>
            </a:lvl4pPr>
            <a:lvl5pPr>
              <a:defRPr/>
            </a:lvl5p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Titre 3"/>
          <p:cNvSpPr>
            <a:spLocks noGrp="1"/>
          </p:cNvSpPr>
          <p:nvPr>
            <p:ph type="title" hasCustomPrompt="1"/>
          </p:nvPr>
        </p:nvSpPr>
        <p:spPr bwMode="gray"/>
        <p:txBody>
          <a:bodyPr/>
          <a:lstStyle/>
          <a:p>
            <a:r>
              <a:rPr lang="fr-FR" noProof="0" dirty="0" smtClean="0"/>
              <a:t>Titre</a:t>
            </a:r>
            <a:endParaRPr lang="fr-FR" dirty="0"/>
          </a:p>
        </p:txBody>
      </p:sp>
      <p:sp>
        <p:nvSpPr>
          <p:cNvPr id="5" name="Espace réservé de la date 4"/>
          <p:cNvSpPr>
            <a:spLocks noGrp="1"/>
          </p:cNvSpPr>
          <p:nvPr>
            <p:ph type="dt" sz="half" idx="10"/>
          </p:nvPr>
        </p:nvSpPr>
        <p:spPr bwMode="gray"/>
        <p:txBody>
          <a:bodyPr/>
          <a:lstStyle/>
          <a:p>
            <a:r>
              <a:rPr lang="fr-FR" smtClean="0"/>
              <a:t>24/10/2019 - Jean-Louis Dufour</a:t>
            </a:r>
            <a:endParaRPr lang="fr-FR" dirty="0"/>
          </a:p>
        </p:txBody>
      </p:sp>
      <p:sp>
        <p:nvSpPr>
          <p:cNvPr id="6" name="Espace réservé du pied de page 5"/>
          <p:cNvSpPr>
            <a:spLocks noGrp="1"/>
          </p:cNvSpPr>
          <p:nvPr>
            <p:ph type="ftr" sz="quarter" idx="11"/>
          </p:nvPr>
        </p:nvSpPr>
        <p:spPr bwMode="gray"/>
        <p:txBody>
          <a:bodyPr/>
          <a:lstStyle/>
          <a:p>
            <a:pPr algn="l"/>
            <a:r>
              <a:rPr lang="fr-FR" smtClean="0"/>
              <a:t>15mn de Model-Based Design : la simulation continue - 24/10/2019 - Jean-Louis Dufour</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0" name="Espace réservé pour une image  16"/>
          <p:cNvSpPr>
            <a:spLocks noGrp="1"/>
          </p:cNvSpPr>
          <p:nvPr>
            <p:ph type="pic" sz="quarter" idx="14"/>
          </p:nvPr>
        </p:nvSpPr>
        <p:spPr bwMode="gray">
          <a:xfrm>
            <a:off x="554400" y="1224000"/>
            <a:ext cx="3708000" cy="2700000"/>
          </a:xfrm>
          <a:solidFill>
            <a:schemeClr val="bg1">
              <a:lumMod val="95000"/>
            </a:schemeClr>
          </a:solidFill>
          <a:ln w="57150">
            <a:solidFill>
              <a:schemeClr val="accent1"/>
            </a:solidFill>
            <a:miter lim="800000"/>
          </a:ln>
        </p:spPr>
        <p:txBody>
          <a:bodyPr lIns="360000" tIns="1080000" rIns="360000" anchor="ctr" anchorCtr="0"/>
          <a:lstStyle>
            <a:lvl1pPr marL="0" indent="0" algn="ctr">
              <a:buNone/>
              <a:defRPr sz="1000" b="0"/>
            </a:lvl1pPr>
          </a:lstStyle>
          <a:p>
            <a:r>
              <a:rPr lang="fr-FR" smtClean="0"/>
              <a:t>Cliquez sur l'icône pour ajouter une image</a:t>
            </a:r>
            <a:endParaRPr lang="fr-FR" dirty="0"/>
          </a:p>
        </p:txBody>
      </p:sp>
    </p:spTree>
    <p:extLst>
      <p:ext uri="{BB962C8B-B14F-4D97-AF65-F5344CB8AC3E}">
        <p14:creationId xmlns:p14="http://schemas.microsoft.com/office/powerpoint/2010/main" val="41478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jpe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jpe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24/10/2019 - Jean-Louis Dufour</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1" r:id="rId3"/>
    <p:sldLayoutId id="2147483926" r:id="rId4"/>
    <p:sldLayoutId id="2147483927" r:id="rId5"/>
    <p:sldLayoutId id="2147483812" r:id="rId6"/>
    <p:sldLayoutId id="2147483897" r:id="rId7"/>
    <p:sldLayoutId id="2147483798" r:id="rId8"/>
    <p:sldLayoutId id="2147483814" r:id="rId9"/>
    <p:sldLayoutId id="2147483815" r:id="rId10"/>
    <p:sldLayoutId id="2147483925" r:id="rId11"/>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24/10/2019 - Jean-Louis Dufour</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945266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28" r:id="rId4"/>
    <p:sldLayoutId id="2147483902" r:id="rId5"/>
    <p:sldLayoutId id="2147483903" r:id="rId6"/>
    <p:sldLayoutId id="2147483904" r:id="rId7"/>
    <p:sldLayoutId id="2147483905" r:id="rId8"/>
    <p:sldLayoutId id="2147483906"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24/10/2019 - Jean-Louis Dufour</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7507537"/>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30" r:id="rId4"/>
    <p:sldLayoutId id="2147483911" r:id="rId5"/>
    <p:sldLayoutId id="2147483912" r:id="rId6"/>
    <p:sldLayoutId id="2147483913" r:id="rId7"/>
    <p:sldLayoutId id="2147483914" r:id="rId8"/>
    <p:sldLayoutId id="2147483915"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03238" y="411163"/>
            <a:ext cx="8389937" cy="54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503238" y="1131889"/>
            <a:ext cx="8389937" cy="3492500"/>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p>
        </p:txBody>
      </p:sp>
      <p:sp>
        <p:nvSpPr>
          <p:cNvPr id="4" name="Espace réservé de la date 3"/>
          <p:cNvSpPr>
            <a:spLocks noGrp="1"/>
          </p:cNvSpPr>
          <p:nvPr>
            <p:ph type="dt" sz="half" idx="2"/>
          </p:nvPr>
        </p:nvSpPr>
        <p:spPr bwMode="gray">
          <a:xfrm>
            <a:off x="-1" y="4911725"/>
            <a:ext cx="503239" cy="23177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fr-FR" smtClean="0"/>
              <a:t>24/10/2019 - Jean-Louis Dufour</a:t>
            </a:r>
            <a:endParaRPr lang="fr-FR" dirty="0"/>
          </a:p>
        </p:txBody>
      </p:sp>
      <p:sp>
        <p:nvSpPr>
          <p:cNvPr id="5" name="Espace réservé du pied de page 4"/>
          <p:cNvSpPr>
            <a:spLocks noGrp="1"/>
          </p:cNvSpPr>
          <p:nvPr>
            <p:ph type="ftr" sz="quarter" idx="3"/>
          </p:nvPr>
        </p:nvSpPr>
        <p:spPr bwMode="gray">
          <a:xfrm>
            <a:off x="503239" y="4624388"/>
            <a:ext cx="7164386" cy="324000"/>
          </a:xfrm>
          <a:prstGeom prst="rect">
            <a:avLst/>
          </a:prstGeom>
        </p:spPr>
        <p:txBody>
          <a:bodyPr vert="horz" lIns="0" tIns="0" rIns="0" bIns="0" rtlCol="0" anchor="b" anchorCtr="0">
            <a:noAutofit/>
          </a:bodyPr>
          <a:lstStyle>
            <a:lvl1pPr algn="ctr">
              <a:defRPr sz="800">
                <a:solidFill>
                  <a:schemeClr val="accent2"/>
                </a:solidFill>
              </a:defRPr>
            </a:lvl1p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4"/>
          </p:nvPr>
        </p:nvSpPr>
        <p:spPr bwMode="gray">
          <a:xfrm>
            <a:off x="250825" y="4624389"/>
            <a:ext cx="235174" cy="324000"/>
          </a:xfrm>
          <a:prstGeom prst="rect">
            <a:avLst/>
          </a:prstGeom>
        </p:spPr>
        <p:txBody>
          <a:bodyPr vert="horz" lIns="0" tIns="0" rIns="0" bIns="0" rtlCol="0" anchor="b" anchorCtr="0">
            <a:noAutofit/>
          </a:bodyPr>
          <a:lstStyle>
            <a:lvl1pPr algn="l">
              <a:defRPr sz="950" b="1">
                <a:solidFill>
                  <a:schemeClr val="accent2"/>
                </a:solidFill>
              </a:defRPr>
            </a:lvl1pPr>
          </a:lstStyle>
          <a:p>
            <a:fld id="{733122C9-A0B9-462F-8757-0847AD287B63}" type="slidenum">
              <a:rPr lang="fr-FR" smtClean="0"/>
              <a:pPr/>
              <a:t>‹N°›</a:t>
            </a:fld>
            <a:endParaRPr lang="fr-FR" dirty="0"/>
          </a:p>
        </p:txBody>
      </p:sp>
      <p:sp>
        <p:nvSpPr>
          <p:cNvPr id="8" name="Rectangle 7"/>
          <p:cNvSpPr/>
          <p:nvPr/>
        </p:nvSpPr>
        <p:spPr bwMode="gray">
          <a:xfrm>
            <a:off x="503238" y="4959801"/>
            <a:ext cx="7164387" cy="18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fr-FR" sz="600" dirty="0" smtClean="0">
                <a:solidFill>
                  <a:schemeClr val="accent2"/>
                </a:solidFill>
              </a:rPr>
              <a:t>Ce document et les informations qu’il contient sont la propriété de Safran. Ils ne doivent pas être copiés ni communiqués à un tiers sans l’autorisation préalable et écrite de Safran.</a:t>
            </a:r>
            <a:endParaRPr lang="fr-FR" sz="600" dirty="0">
              <a:solidFill>
                <a:schemeClr val="accent2"/>
              </a:solidFill>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7678599" y="4712400"/>
            <a:ext cx="1440000" cy="433220"/>
          </a:xfrm>
          <a:prstGeom prst="rect">
            <a:avLst/>
          </a:prstGeom>
        </p:spPr>
      </p:pic>
      <p:sp>
        <p:nvSpPr>
          <p:cNvPr id="7" name="Rectangle 6"/>
          <p:cNvSpPr/>
          <p:nvPr/>
        </p:nvSpPr>
        <p:spPr bwMode="gray">
          <a:xfrm>
            <a:off x="252000" y="252000"/>
            <a:ext cx="61200" cy="39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bwMode="gray">
          <a:xfrm>
            <a:off x="252000" y="252000"/>
            <a:ext cx="396000" cy="61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3753131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9" r:id="rId4"/>
    <p:sldLayoutId id="2147483920" r:id="rId5"/>
    <p:sldLayoutId id="2147483921" r:id="rId6"/>
    <p:sldLayoutId id="2147483922" r:id="rId7"/>
    <p:sldLayoutId id="2147483923" r:id="rId8"/>
    <p:sldLayoutId id="2147483924" r:id="rId9"/>
  </p:sldLayoutIdLst>
  <p:hf hdr="0"/>
  <p:txStyles>
    <p:titleStyle>
      <a:lvl1pPr algn="l" defTabSz="914400" rtl="0" eaLnBrk="1" latinLnBrk="0" hangingPunct="1">
        <a:lnSpc>
          <a:spcPct val="100000"/>
        </a:lnSpc>
        <a:spcBef>
          <a:spcPct val="0"/>
        </a:spcBef>
        <a:buNone/>
        <a:defRPr sz="1700" b="1"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0"/>
        </a:spcAft>
        <a:buSzPct val="140000"/>
        <a:buFont typeface="Arial" panose="020B0604020202020204" pitchFamily="34" charset="0"/>
        <a:buChar char="■"/>
        <a:defRPr sz="1400" b="1" kern="1200">
          <a:solidFill>
            <a:schemeClr val="accent1"/>
          </a:solidFill>
          <a:latin typeface="+mn-lt"/>
          <a:ea typeface="+mn-ea"/>
          <a:cs typeface="+mn-cs"/>
        </a:defRPr>
      </a:lvl1pPr>
      <a:lvl2pPr marL="360000" indent="-180000" algn="l" defTabSz="914400" rtl="0" eaLnBrk="1" latinLnBrk="0" hangingPunct="1">
        <a:lnSpc>
          <a:spcPct val="100000"/>
        </a:lnSpc>
        <a:spcBef>
          <a:spcPts val="0"/>
        </a:spcBef>
        <a:spcAft>
          <a:spcPts val="0"/>
        </a:spcAft>
        <a:buClr>
          <a:schemeClr val="accent3"/>
        </a:buClr>
        <a:buSzPct val="115000"/>
        <a:buFont typeface="Arial Black" panose="020B0A04020102020204" pitchFamily="34" charset="0"/>
        <a:buChar char="&gt;"/>
        <a:defRPr sz="1200" kern="1200">
          <a:solidFill>
            <a:schemeClr val="accent2"/>
          </a:solidFill>
          <a:latin typeface="+mn-lt"/>
          <a:ea typeface="+mn-ea"/>
          <a:cs typeface="+mn-cs"/>
        </a:defRPr>
      </a:lvl2pPr>
      <a:lvl3pPr marL="540000" indent="-180000" algn="l" defTabSz="914400" rtl="0" eaLnBrk="1" latinLnBrk="0" hangingPunct="1">
        <a:lnSpc>
          <a:spcPct val="100000"/>
        </a:lnSpc>
        <a:spcBef>
          <a:spcPts val="0"/>
        </a:spcBef>
        <a:spcAft>
          <a:spcPts val="0"/>
        </a:spcAft>
        <a:buClr>
          <a:schemeClr val="accent3"/>
        </a:buClr>
        <a:buSzPct val="130000"/>
        <a:buFont typeface="Wingdings 2" panose="05020102010507070707" pitchFamily="18" charset="2"/>
        <a:buChar char="®"/>
        <a:defRPr sz="1200" kern="1200">
          <a:solidFill>
            <a:schemeClr val="accent2"/>
          </a:solidFill>
          <a:latin typeface="+mn-lt"/>
          <a:ea typeface="+mn-ea"/>
          <a:cs typeface="+mn-cs"/>
        </a:defRPr>
      </a:lvl3pPr>
      <a:lvl4pPr marL="720000" indent="-180000" algn="l" defTabSz="914400" rtl="0" eaLnBrk="1" latinLnBrk="0" hangingPunct="1">
        <a:lnSpc>
          <a:spcPct val="100000"/>
        </a:lnSpc>
        <a:spcBef>
          <a:spcPts val="0"/>
        </a:spcBef>
        <a:buClr>
          <a:schemeClr val="accent3"/>
        </a:buClr>
        <a:buSzPct val="110000"/>
        <a:buFont typeface="Arial" panose="020B0604020202020204" pitchFamily="34" charset="0"/>
        <a:buChar char="○"/>
        <a:defRPr sz="1000" kern="1200">
          <a:solidFill>
            <a:schemeClr val="accent2"/>
          </a:solidFill>
          <a:latin typeface="+mn-lt"/>
          <a:ea typeface="+mn-ea"/>
          <a:cs typeface="+mn-cs"/>
        </a:defRPr>
      </a:lvl4pPr>
      <a:lvl5pPr marL="828000" indent="-108000" algn="l" defTabSz="914400" rtl="0" eaLnBrk="1" latinLnBrk="0" hangingPunct="1">
        <a:lnSpc>
          <a:spcPct val="100000"/>
        </a:lnSpc>
        <a:spcBef>
          <a:spcPts val="0"/>
        </a:spcBef>
        <a:buClr>
          <a:schemeClr val="accent3"/>
        </a:buClr>
        <a:buSzPct val="100000"/>
        <a:buFont typeface="Arial" panose="020B0604020202020204" pitchFamily="34" charset="0"/>
        <a:buChar char="-"/>
        <a:defRPr sz="10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jpeg"/><Relationship Id="rId5" Type="http://schemas.openxmlformats.org/officeDocument/2006/relationships/image" Target="../media/image51.gi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P140\complement_1314\multibody\DAE_vs_ODE_m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39502"/>
            <a:ext cx="3805858" cy="2660249"/>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3"/>
          </p:nvPr>
        </p:nvSpPr>
        <p:spPr/>
        <p:txBody>
          <a:bodyPr/>
          <a:lstStyle/>
          <a:p>
            <a:r>
              <a:rPr lang="fr-FR" smtClean="0"/>
              <a:t>15mn de Model-Based Design : la simulation continue - 24/10/2019 - Jean-Louis Dufour</a:t>
            </a:r>
            <a:endParaRPr lang="fr-FR" dirty="0"/>
          </a:p>
        </p:txBody>
      </p:sp>
      <p:sp>
        <p:nvSpPr>
          <p:cNvPr id="3" name="Espace réservé du numéro de diapositive 2"/>
          <p:cNvSpPr>
            <a:spLocks noGrp="1"/>
          </p:cNvSpPr>
          <p:nvPr>
            <p:ph type="sldNum" sz="quarter" idx="4"/>
          </p:nvPr>
        </p:nvSpPr>
        <p:spPr/>
        <p:txBody>
          <a:bodyPr/>
          <a:lstStyle/>
          <a:p>
            <a:fld id="{733122C9-A0B9-462F-8757-0847AD287B63}" type="slidenum">
              <a:rPr lang="fr-FR" smtClean="0"/>
              <a:pPr/>
              <a:t>1</a:t>
            </a:fld>
            <a:endParaRPr lang="fr-FR" dirty="0"/>
          </a:p>
        </p:txBody>
      </p:sp>
      <p:sp>
        <p:nvSpPr>
          <p:cNvPr id="21" name="Espace réservé du texte 20"/>
          <p:cNvSpPr>
            <a:spLocks noGrp="1"/>
          </p:cNvSpPr>
          <p:nvPr>
            <p:ph type="body" sz="quarter" idx="13"/>
          </p:nvPr>
        </p:nvSpPr>
        <p:spPr/>
        <p:txBody>
          <a:bodyPr/>
          <a:lstStyle/>
          <a:p>
            <a:endParaRPr lang="fr-FR"/>
          </a:p>
        </p:txBody>
      </p:sp>
      <p:sp>
        <p:nvSpPr>
          <p:cNvPr id="22" name="Espace réservé du texte 21"/>
          <p:cNvSpPr>
            <a:spLocks noGrp="1"/>
          </p:cNvSpPr>
          <p:nvPr>
            <p:ph type="body" sz="quarter" idx="15"/>
          </p:nvPr>
        </p:nvSpPr>
        <p:spPr/>
        <p:txBody>
          <a:bodyPr/>
          <a:lstStyle/>
          <a:p>
            <a:endParaRPr lang="fr-FR"/>
          </a:p>
        </p:txBody>
      </p:sp>
      <p:sp>
        <p:nvSpPr>
          <p:cNvPr id="23" name="Espace réservé du texte 22"/>
          <p:cNvSpPr>
            <a:spLocks noGrp="1"/>
          </p:cNvSpPr>
          <p:nvPr>
            <p:ph type="body" sz="quarter" idx="16"/>
          </p:nvPr>
        </p:nvSpPr>
        <p:spPr/>
        <p:txBody>
          <a:bodyPr/>
          <a:lstStyle/>
          <a:p>
            <a:endParaRPr lang="fr-FR"/>
          </a:p>
        </p:txBody>
      </p:sp>
      <p:sp>
        <p:nvSpPr>
          <p:cNvPr id="24" name="Espace réservé du texte 23"/>
          <p:cNvSpPr>
            <a:spLocks noGrp="1"/>
          </p:cNvSpPr>
          <p:nvPr>
            <p:ph type="body" sz="quarter" idx="17"/>
          </p:nvPr>
        </p:nvSpPr>
        <p:spPr/>
        <p:txBody>
          <a:bodyPr/>
          <a:lstStyle/>
          <a:p>
            <a:endParaRPr lang="fr-FR"/>
          </a:p>
        </p:txBody>
      </p:sp>
      <p:sp>
        <p:nvSpPr>
          <p:cNvPr id="9" name="Titre 8"/>
          <p:cNvSpPr>
            <a:spLocks noGrp="1"/>
          </p:cNvSpPr>
          <p:nvPr>
            <p:ph type="title"/>
          </p:nvPr>
        </p:nvSpPr>
        <p:spPr>
          <a:xfrm>
            <a:off x="503238" y="2859782"/>
            <a:ext cx="8137525" cy="432048"/>
          </a:xfrm>
        </p:spPr>
        <p:txBody>
          <a:bodyPr/>
          <a:lstStyle/>
          <a:p>
            <a:r>
              <a:rPr lang="fr-FR" dirty="0" smtClean="0"/>
              <a:t>15mn de Model-</a:t>
            </a:r>
            <a:r>
              <a:rPr lang="fr-FR" dirty="0" err="1" smtClean="0"/>
              <a:t>Based</a:t>
            </a:r>
            <a:r>
              <a:rPr lang="fr-FR" dirty="0" smtClean="0"/>
              <a:t> </a:t>
            </a:r>
            <a:r>
              <a:rPr lang="fr-FR" dirty="0" err="1" smtClean="0"/>
              <a:t>DESign</a:t>
            </a:r>
            <a:r>
              <a:rPr lang="fr-FR" dirty="0" smtClean="0"/>
              <a:t> : la simulation CONTINUE</a:t>
            </a:r>
            <a:endParaRPr lang="fr-FR" dirty="0"/>
          </a:p>
        </p:txBody>
      </p:sp>
      <p:sp>
        <p:nvSpPr>
          <p:cNvPr id="10" name="Espace réservé de la date 9"/>
          <p:cNvSpPr>
            <a:spLocks noGrp="1"/>
          </p:cNvSpPr>
          <p:nvPr>
            <p:ph type="dt" sz="half" idx="2"/>
          </p:nvPr>
        </p:nvSpPr>
        <p:spPr>
          <a:xfrm>
            <a:off x="3312000" y="4082408"/>
            <a:ext cx="2520000" cy="217534"/>
          </a:xfrm>
        </p:spPr>
        <p:txBody>
          <a:bodyPr/>
          <a:lstStyle/>
          <a:p>
            <a:pPr algn="ctr"/>
            <a:r>
              <a:rPr lang="fr-FR" smtClean="0"/>
              <a:t>24/10/2019 - Jean-Louis Dufour</a:t>
            </a:r>
            <a:endParaRPr lang="fr-FR" dirty="0"/>
          </a:p>
        </p:txBody>
      </p:sp>
      <p:sp>
        <p:nvSpPr>
          <p:cNvPr id="25" name="Espace réservé du texte 24"/>
          <p:cNvSpPr>
            <a:spLocks noGrp="1"/>
          </p:cNvSpPr>
          <p:nvPr>
            <p:ph type="body" sz="quarter" idx="18"/>
          </p:nvPr>
        </p:nvSpPr>
        <p:spPr/>
        <p:txBody>
          <a:bodyPr/>
          <a:lstStyle/>
          <a:p>
            <a:endParaRPr lang="fr-FR"/>
          </a:p>
        </p:txBody>
      </p:sp>
      <p:sp>
        <p:nvSpPr>
          <p:cNvPr id="4" name="ZoneTexte 3"/>
          <p:cNvSpPr txBox="1"/>
          <p:nvPr/>
        </p:nvSpPr>
        <p:spPr>
          <a:xfrm>
            <a:off x="611560" y="3324929"/>
            <a:ext cx="2621230" cy="830997"/>
          </a:xfrm>
          <a:prstGeom prst="rect">
            <a:avLst/>
          </a:prstGeom>
          <a:noFill/>
        </p:spPr>
        <p:txBody>
          <a:bodyPr wrap="none" rtlCol="0">
            <a:spAutoFit/>
          </a:bodyPr>
          <a:lstStyle/>
          <a:p>
            <a:pPr algn="ctr"/>
            <a:r>
              <a:rPr lang="fr-FR" sz="1600" dirty="0" smtClean="0">
                <a:solidFill>
                  <a:srgbClr val="FF0000"/>
                </a:solidFill>
                <a:latin typeface="Indie Flower" panose="02000000000000000000" pitchFamily="2" charset="0"/>
                <a:cs typeface="Times New Roman" panose="02020603050405020304" pitchFamily="18" charset="0"/>
              </a:rPr>
              <a:t>Mathématique ou physique ?</a:t>
            </a:r>
          </a:p>
          <a:p>
            <a:pPr algn="ctr"/>
            <a:r>
              <a:rPr lang="fr-FR" sz="1600" dirty="0" smtClean="0">
                <a:solidFill>
                  <a:srgbClr val="FF0000"/>
                </a:solidFill>
                <a:latin typeface="Indie Flower" panose="02000000000000000000" pitchFamily="2" charset="0"/>
                <a:cs typeface="Times New Roman" panose="02020603050405020304" pitchFamily="18" charset="0"/>
              </a:rPr>
              <a:t>   Fonctionnel ou organique ?</a:t>
            </a:r>
          </a:p>
          <a:p>
            <a:pPr algn="ctr"/>
            <a:r>
              <a:rPr lang="fr-FR" sz="1600" dirty="0" smtClean="0">
                <a:solidFill>
                  <a:srgbClr val="FF0000"/>
                </a:solidFill>
                <a:latin typeface="Indie Flower" panose="02000000000000000000" pitchFamily="2" charset="0"/>
                <a:cs typeface="Times New Roman" panose="02020603050405020304" pitchFamily="18" charset="0"/>
              </a:rPr>
              <a:t> Automaticien ou ingénieur  ?</a:t>
            </a:r>
            <a:endParaRPr lang="fr-FR" sz="1600" dirty="0">
              <a:solidFill>
                <a:srgbClr val="FF0000"/>
              </a:solidFill>
              <a:latin typeface="Indie Flower" panose="02000000000000000000" pitchFamily="2" charset="0"/>
              <a:cs typeface="Times New Roman" panose="02020603050405020304" pitchFamily="18" charset="0"/>
            </a:endParaRPr>
          </a:p>
        </p:txBody>
      </p:sp>
      <p:sp>
        <p:nvSpPr>
          <p:cNvPr id="14" name="ZoneTexte 13"/>
          <p:cNvSpPr txBox="1"/>
          <p:nvPr/>
        </p:nvSpPr>
        <p:spPr>
          <a:xfrm>
            <a:off x="4809183" y="3324928"/>
            <a:ext cx="4155305" cy="830997"/>
          </a:xfrm>
          <a:prstGeom prst="rect">
            <a:avLst/>
          </a:prstGeom>
          <a:noFill/>
        </p:spPr>
        <p:txBody>
          <a:bodyPr wrap="none" rtlCol="0">
            <a:spAutoFit/>
          </a:bodyPr>
          <a:lstStyle/>
          <a:p>
            <a:pPr algn="just"/>
            <a:r>
              <a:rPr lang="fr-FR" sz="1600" dirty="0" smtClean="0">
                <a:latin typeface="Indie Flower" panose="02000000000000000000" pitchFamily="2" charset="0"/>
                <a:cs typeface="Times New Roman" panose="02020603050405020304" pitchFamily="18" charset="0"/>
              </a:rPr>
              <a:t>    </a:t>
            </a:r>
            <a:r>
              <a:rPr lang="fr-FR" sz="1600" dirty="0" smtClean="0">
                <a:solidFill>
                  <a:srgbClr val="FF0000"/>
                </a:solidFill>
                <a:latin typeface="Indie Flower" panose="02000000000000000000" pitchFamily="2" charset="0"/>
                <a:cs typeface="Times New Roman" panose="02020603050405020304" pitchFamily="18" charset="0"/>
              </a:rPr>
              <a:t>Block-</a:t>
            </a:r>
            <a:r>
              <a:rPr lang="fr-FR" sz="1600" dirty="0" err="1" smtClean="0">
                <a:solidFill>
                  <a:srgbClr val="FF0000"/>
                </a:solidFill>
                <a:latin typeface="Indie Flower" panose="02000000000000000000" pitchFamily="2" charset="0"/>
                <a:cs typeface="Times New Roman" panose="02020603050405020304" pitchFamily="18" charset="0"/>
              </a:rPr>
              <a:t>diagram</a:t>
            </a:r>
            <a:r>
              <a:rPr lang="fr-FR" sz="1600" dirty="0" smtClean="0">
                <a:solidFill>
                  <a:srgbClr val="FF0000"/>
                </a:solidFill>
                <a:latin typeface="Indie Flower" panose="02000000000000000000" pitchFamily="2" charset="0"/>
                <a:cs typeface="Times New Roman" panose="02020603050405020304" pitchFamily="18" charset="0"/>
              </a:rPr>
              <a:t>     ou component-</a:t>
            </a:r>
            <a:r>
              <a:rPr lang="fr-FR" sz="1600" dirty="0" err="1" smtClean="0">
                <a:solidFill>
                  <a:srgbClr val="FF0000"/>
                </a:solidFill>
                <a:latin typeface="Indie Flower" panose="02000000000000000000" pitchFamily="2" charset="0"/>
                <a:cs typeface="Times New Roman" panose="02020603050405020304" pitchFamily="18" charset="0"/>
              </a:rPr>
              <a:t>diagram</a:t>
            </a:r>
            <a:r>
              <a:rPr lang="fr-FR" sz="1600" dirty="0">
                <a:solidFill>
                  <a:srgbClr val="FF0000"/>
                </a:solidFill>
                <a:latin typeface="Indie Flower" panose="02000000000000000000" pitchFamily="2" charset="0"/>
                <a:cs typeface="Times New Roman" panose="02020603050405020304" pitchFamily="18" charset="0"/>
              </a:rPr>
              <a:t> </a:t>
            </a:r>
            <a:r>
              <a:rPr lang="fr-FR" sz="1600" dirty="0" smtClean="0">
                <a:solidFill>
                  <a:srgbClr val="FF0000"/>
                </a:solidFill>
                <a:latin typeface="Indie Flower" panose="02000000000000000000" pitchFamily="2" charset="0"/>
                <a:cs typeface="Times New Roman" panose="02020603050405020304" pitchFamily="18" charset="0"/>
              </a:rPr>
              <a:t>?</a:t>
            </a:r>
          </a:p>
          <a:p>
            <a:pPr algn="just"/>
            <a:r>
              <a:rPr lang="fr-FR" sz="1600" dirty="0" smtClean="0">
                <a:solidFill>
                  <a:srgbClr val="FF0000"/>
                </a:solidFill>
                <a:latin typeface="Indie Flower" panose="02000000000000000000" pitchFamily="2" charset="0"/>
                <a:cs typeface="Times New Roman" panose="02020603050405020304" pitchFamily="18" charset="0"/>
              </a:rPr>
              <a:t>Fonction de transfert ou     schématique    ?</a:t>
            </a:r>
          </a:p>
          <a:p>
            <a:pPr algn="just"/>
            <a:r>
              <a:rPr lang="fr-FR" sz="1600" dirty="0" smtClean="0">
                <a:solidFill>
                  <a:srgbClr val="FF0000"/>
                </a:solidFill>
                <a:latin typeface="Indie Flower" panose="02000000000000000000" pitchFamily="2" charset="0"/>
                <a:cs typeface="Times New Roman" panose="02020603050405020304" pitchFamily="18" charset="0"/>
              </a:rPr>
              <a:t>        ODE            ou         DAE        ?</a:t>
            </a:r>
            <a:endParaRPr lang="fr-FR" sz="1600" dirty="0">
              <a:solidFill>
                <a:srgbClr val="FF0000"/>
              </a:solidFill>
              <a:latin typeface="Indie Flower" panose="02000000000000000000" pitchFamily="2" charset="0"/>
              <a:cs typeface="Times New Roman" panose="02020603050405020304" pitchFamily="18" charset="0"/>
            </a:endParaRPr>
          </a:p>
        </p:txBody>
      </p:sp>
      <p:pic>
        <p:nvPicPr>
          <p:cNvPr id="1027" name="Picture 3" descr="F:\P140\complement_1314\multibody\DAE_vs_ODE_p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84724"/>
            <a:ext cx="2520280" cy="21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7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1978-1996 : de </a:t>
            </a:r>
            <a:r>
              <a:rPr lang="fr-FR" dirty="0" err="1" smtClean="0"/>
              <a:t>Dymola</a:t>
            </a:r>
            <a:r>
              <a:rPr lang="fr-FR" dirty="0" smtClean="0"/>
              <a:t> à </a:t>
            </a:r>
            <a:r>
              <a:rPr lang="fr-FR" dirty="0" err="1" smtClean="0"/>
              <a:t>Modelica</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10</a:t>
            </a:fld>
            <a:endParaRPr lang="fr-FR"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752663"/>
            <a:ext cx="5046075" cy="1963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279" y="123478"/>
            <a:ext cx="5283721" cy="210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2856481"/>
            <a:ext cx="3240359" cy="1875509"/>
          </a:xfrm>
          <a:prstGeom prst="rect">
            <a:avLst/>
          </a:prstGeom>
        </p:spPr>
      </p:pic>
      <p:sp>
        <p:nvSpPr>
          <p:cNvPr id="11" name="Ellipse 10"/>
          <p:cNvSpPr/>
          <p:nvPr/>
        </p:nvSpPr>
        <p:spPr>
          <a:xfrm>
            <a:off x="5364088" y="1347614"/>
            <a:ext cx="648072" cy="432048"/>
          </a:xfrm>
          <a:prstGeom prst="ellipse">
            <a:avLst/>
          </a:prstGeom>
          <a:noFill/>
          <a:ln w="381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1259632" y="762526"/>
            <a:ext cx="2133918" cy="369332"/>
          </a:xfrm>
          <a:prstGeom prst="rect">
            <a:avLst/>
          </a:prstGeom>
          <a:noFill/>
        </p:spPr>
        <p:txBody>
          <a:bodyPr wrap="none" rtlCol="0">
            <a:spAutoFit/>
          </a:bodyPr>
          <a:lstStyle/>
          <a:p>
            <a:r>
              <a:rPr lang="fr-FR" dirty="0" err="1" smtClean="0"/>
              <a:t>Amesim</a:t>
            </a:r>
            <a:r>
              <a:rPr lang="fr-FR" dirty="0" smtClean="0"/>
              <a:t> (Siemens)</a:t>
            </a:r>
            <a:endParaRPr lang="fr-FR" dirty="0"/>
          </a:p>
        </p:txBody>
      </p:sp>
      <p:pic>
        <p:nvPicPr>
          <p:cNvPr id="1026" name="Picture 2" descr="http://www.daytona-twintec.com/ABS_Hydraulics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1347614"/>
            <a:ext cx="2616225" cy="2133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ssocié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559" y="2923190"/>
            <a:ext cx="2368353" cy="17367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P140\complement_1314\elmqvist\SHEVpowerFil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520" y="1084580"/>
            <a:ext cx="4176464" cy="3719418"/>
          </a:xfrm>
          <a:prstGeom prst="rect">
            <a:avLst/>
          </a:prstGeom>
          <a:noFill/>
          <a:extLst>
            <a:ext uri="{909E8E84-426E-40DD-AFC4-6F175D3DCCD1}">
              <a14:hiddenFill xmlns:a14="http://schemas.microsoft.com/office/drawing/2010/main">
                <a:solidFill>
                  <a:srgbClr val="FFFFFF"/>
                </a:solidFill>
              </a14:hiddenFill>
            </a:ext>
          </a:extLst>
        </p:spPr>
      </p:pic>
      <p:sp>
        <p:nvSpPr>
          <p:cNvPr id="12" name="Ellipse 11"/>
          <p:cNvSpPr/>
          <p:nvPr/>
        </p:nvSpPr>
        <p:spPr>
          <a:xfrm>
            <a:off x="2915816" y="2211710"/>
            <a:ext cx="648072" cy="720080"/>
          </a:xfrm>
          <a:prstGeom prst="ellipse">
            <a:avLst/>
          </a:prstGeom>
          <a:noFill/>
          <a:ln w="381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827584" y="3651870"/>
            <a:ext cx="720080" cy="648072"/>
          </a:xfrm>
          <a:prstGeom prst="ellipse">
            <a:avLst/>
          </a:prstGeom>
          <a:noFill/>
          <a:ln w="381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01" name="Picture 5" descr="F:\P140\complement_1314\youtube_power_spli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9509" y="2779450"/>
            <a:ext cx="2414612" cy="202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7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Pour aller plus loin …</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11</a:t>
            </a:fld>
            <a:endParaRPr lang="fr-FR" dirty="0"/>
          </a:p>
        </p:txBody>
      </p:sp>
      <p:pic>
        <p:nvPicPr>
          <p:cNvPr id="3074" name="Picture 2" descr="F:\P140\complement_1314\disney\Capture_0_49_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7" y="699542"/>
            <a:ext cx="3744416" cy="25914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515" y="2211710"/>
            <a:ext cx="2569629"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0538"/>
            <a:ext cx="3168352" cy="2388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383641"/>
            <a:ext cx="3089818" cy="2420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7879" y="51470"/>
            <a:ext cx="2956329"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33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Backup</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12</a:t>
            </a:fld>
            <a:endParaRPr lang="fr-FR" dirty="0"/>
          </a:p>
        </p:txBody>
      </p:sp>
      <p:pic>
        <p:nvPicPr>
          <p:cNvPr id="4099" name="Picture 3" descr="F:\P140\complement_1314\multibody\clu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088"/>
            <a:ext cx="6531397" cy="17555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P140\complement_1314\multibody\clutch_equ.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4634" y="1818026"/>
            <a:ext cx="3172623" cy="2913964"/>
          </a:xfrm>
          <a:prstGeom prst="rect">
            <a:avLst/>
          </a:prstGeom>
          <a:noFill/>
          <a:extLst>
            <a:ext uri="{909E8E84-426E-40DD-AFC4-6F175D3DCCD1}">
              <a14:hiddenFill xmlns:a14="http://schemas.microsoft.com/office/drawing/2010/main">
                <a:solidFill>
                  <a:srgbClr val="FFFFFF"/>
                </a:solidFill>
              </a14:hiddenFill>
            </a:ext>
          </a:extLst>
        </p:spPr>
      </p:pic>
      <p:pic>
        <p:nvPicPr>
          <p:cNvPr id="10" name="Espace réservé pour une image  7"/>
          <p:cNvPicPr>
            <a:picLocks noChangeAspect="1"/>
          </p:cNvPicPr>
          <p:nvPr/>
        </p:nvPicPr>
        <p:blipFill>
          <a:blip r:embed="rId4">
            <a:extLst>
              <a:ext uri="{28A0092B-C50C-407E-A947-70E740481C1C}">
                <a14:useLocalDpi xmlns:a14="http://schemas.microsoft.com/office/drawing/2010/main" val="0"/>
              </a:ext>
            </a:extLst>
          </a:blip>
          <a:srcRect t="3904" b="3904"/>
          <a:stretch>
            <a:fillRect/>
          </a:stretch>
        </p:blipFill>
        <p:spPr>
          <a:xfrm>
            <a:off x="10158" y="2160308"/>
            <a:ext cx="5929994" cy="2571682"/>
          </a:xfrm>
          <a:prstGeom prst="rect">
            <a:avLst/>
          </a:prstGeom>
        </p:spPr>
      </p:pic>
      <p:sp>
        <p:nvSpPr>
          <p:cNvPr id="11" name="Espace réservé de la date 9"/>
          <p:cNvSpPr txBox="1">
            <a:spLocks/>
          </p:cNvSpPr>
          <p:nvPr/>
        </p:nvSpPr>
        <p:spPr bwMode="gray">
          <a:xfrm>
            <a:off x="35496" y="1995686"/>
            <a:ext cx="2808312" cy="144016"/>
          </a:xfrm>
          <a:prstGeom prst="rect">
            <a:avLst/>
          </a:prstGeom>
          <a:solidFill>
            <a:schemeClr val="bg1"/>
          </a:solidFill>
        </p:spPr>
        <p:txBody>
          <a:bodyPr vert="horz" lIns="0" tIns="0" rIns="0" bIns="0" rtlCol="0" anchor="t" anchorCtr="0">
            <a:noAutofit/>
          </a:bodyPr>
          <a:lstStyle>
            <a:defPPr>
              <a:defRPr lang="fr-FR"/>
            </a:defPPr>
            <a:lvl1pPr marL="0" algn="l" defTabSz="914400" rtl="0" eaLnBrk="1" latinLnBrk="0" hangingPunct="1">
              <a:defRPr sz="11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600" dirty="0" smtClean="0"/>
              <a:t>© </a:t>
            </a:r>
            <a:r>
              <a:rPr lang="fr-FR" sz="600" dirty="0" err="1" smtClean="0"/>
              <a:t>J.Dick</a:t>
            </a:r>
            <a:r>
              <a:rPr lang="fr-FR" sz="600" dirty="0" smtClean="0"/>
              <a:t> &amp; </a:t>
            </a:r>
            <a:r>
              <a:rPr lang="fr-FR" sz="600" dirty="0" err="1" smtClean="0"/>
              <a:t>J.Chard</a:t>
            </a:r>
            <a:r>
              <a:rPr lang="fr-FR" sz="600" dirty="0" smtClean="0"/>
              <a:t>, The </a:t>
            </a:r>
            <a:r>
              <a:rPr lang="fr-FR" sz="600" dirty="0" err="1" smtClean="0"/>
              <a:t>systems</a:t>
            </a:r>
            <a:r>
              <a:rPr lang="fr-FR" sz="600" dirty="0" smtClean="0"/>
              <a:t> engineering sandwich, INCOSE 2004</a:t>
            </a:r>
            <a:endParaRPr lang="fr-FR" sz="600" dirty="0"/>
          </a:p>
        </p:txBody>
      </p:sp>
    </p:spTree>
    <p:extLst>
      <p:ext uri="{BB962C8B-B14F-4D97-AF65-F5344CB8AC3E}">
        <p14:creationId xmlns:p14="http://schemas.microsoft.com/office/powerpoint/2010/main" val="2984693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1873 : la 1</a:t>
            </a:r>
            <a:r>
              <a:rPr lang="fr-FR" baseline="30000" dirty="0" smtClean="0"/>
              <a:t>ière</a:t>
            </a:r>
            <a:r>
              <a:rPr lang="fr-FR" dirty="0" smtClean="0"/>
              <a:t> analogie </a:t>
            </a:r>
            <a:r>
              <a:rPr lang="fr-FR" dirty="0" err="1" smtClean="0"/>
              <a:t>électro-mécanique</a:t>
            </a:r>
            <a:r>
              <a:rPr lang="fr-FR" dirty="0" smtClean="0"/>
              <a:t> (Maxwell)</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2</a:t>
            </a:fld>
            <a:endParaRPr lang="fr-FR" dirty="0"/>
          </a:p>
        </p:txBody>
      </p:sp>
      <p:pic>
        <p:nvPicPr>
          <p:cNvPr id="1026" name="Picture 2" descr="James Clerk Maxwe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379" y="1430634"/>
            <a:ext cx="2143125"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modelica\equivalence\el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699542"/>
            <a:ext cx="2160240" cy="1616866"/>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7" descr="{\displaystyle L\,{\ddot {q}}+{\frac {q}{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9" descr="{\displaystyle L\,{\ddot {q}}+{\frac {q}{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11" descr="{\displaystyle L\,{\ddot {q}}+{\frac {q}{C}}=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8" name="Picture 14" descr="F:\modelica\equivalence\HarmOs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70" y="699542"/>
            <a:ext cx="2651578" cy="1295326"/>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3933800"/>
            <a:ext cx="18097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e 1"/>
          <p:cNvGrpSpPr/>
          <p:nvPr/>
        </p:nvGrpSpPr>
        <p:grpSpPr>
          <a:xfrm>
            <a:off x="6980262" y="3795886"/>
            <a:ext cx="1768202" cy="819150"/>
            <a:chOff x="6012160" y="3723878"/>
            <a:chExt cx="1768202" cy="819150"/>
          </a:xfrm>
        </p:grpSpPr>
        <p:pic>
          <p:nvPicPr>
            <p:cNvPr id="1043"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3795886"/>
              <a:ext cx="6572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312" y="3723878"/>
              <a:ext cx="4000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5462" y="3961234"/>
              <a:ext cx="7048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3" y="2477947"/>
            <a:ext cx="3384376" cy="2326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descr="https://download.vikidia.org/vikidia/fr/images/thumb/d/d5/Isaac_Newton_-_portrait_en_1689.jpg/200px-Isaac_Newton_-_portrait_en_168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1722153"/>
            <a:ext cx="1728192" cy="2108395"/>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691680" y="2067694"/>
            <a:ext cx="1027845" cy="369332"/>
          </a:xfrm>
          <a:prstGeom prst="rect">
            <a:avLst/>
          </a:prstGeom>
          <a:noFill/>
        </p:spPr>
        <p:txBody>
          <a:bodyPr wrap="none" rtlCol="0">
            <a:spAutoFit/>
          </a:bodyPr>
          <a:lstStyle/>
          <a:p>
            <a:r>
              <a:rPr lang="fr-FR" dirty="0">
                <a:latin typeface="Indie Flower" panose="02000000000000000000" pitchFamily="2" charset="0"/>
              </a:rPr>
              <a:t>P</a:t>
            </a:r>
            <a:r>
              <a:rPr lang="fr-FR" dirty="0" smtClean="0">
                <a:latin typeface="Indie Flower" panose="02000000000000000000" pitchFamily="2" charset="0"/>
              </a:rPr>
              <a:t>hysique</a:t>
            </a:r>
            <a:endParaRPr lang="fr-FR" dirty="0">
              <a:latin typeface="Indie Flower" panose="02000000000000000000" pitchFamily="2" charset="0"/>
            </a:endParaRPr>
          </a:p>
        </p:txBody>
      </p:sp>
      <p:sp>
        <p:nvSpPr>
          <p:cNvPr id="23" name="ZoneTexte 22"/>
          <p:cNvSpPr txBox="1"/>
          <p:nvPr/>
        </p:nvSpPr>
        <p:spPr>
          <a:xfrm>
            <a:off x="1837310" y="2787774"/>
            <a:ext cx="718466" cy="369332"/>
          </a:xfrm>
          <a:prstGeom prst="rect">
            <a:avLst/>
          </a:prstGeom>
          <a:noFill/>
        </p:spPr>
        <p:txBody>
          <a:bodyPr wrap="none" rtlCol="0">
            <a:spAutoFit/>
          </a:bodyPr>
          <a:lstStyle/>
          <a:p>
            <a:r>
              <a:rPr lang="fr-FR" dirty="0" smtClean="0">
                <a:latin typeface="Indie Flower" panose="02000000000000000000" pitchFamily="2" charset="0"/>
              </a:rPr>
              <a:t>Maths</a:t>
            </a:r>
            <a:endParaRPr lang="fr-FR" dirty="0">
              <a:latin typeface="Indie Flower" panose="02000000000000000000" pitchFamily="2" charset="0"/>
            </a:endParaRPr>
          </a:p>
        </p:txBody>
      </p:sp>
      <p:sp>
        <p:nvSpPr>
          <p:cNvPr id="13" name="Flèche vers le bas 12"/>
          <p:cNvSpPr/>
          <p:nvPr/>
        </p:nvSpPr>
        <p:spPr>
          <a:xfrm>
            <a:off x="2123728" y="2427734"/>
            <a:ext cx="216024" cy="34861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837310" y="2499742"/>
            <a:ext cx="5182962" cy="1243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4" name="Groupe 23"/>
          <p:cNvGrpSpPr/>
          <p:nvPr/>
        </p:nvGrpSpPr>
        <p:grpSpPr>
          <a:xfrm>
            <a:off x="3131840" y="2972440"/>
            <a:ext cx="2448272" cy="467900"/>
            <a:chOff x="6084169" y="1590502"/>
            <a:chExt cx="1384171" cy="333176"/>
          </a:xfrm>
          <a:solidFill>
            <a:schemeClr val="bg1"/>
          </a:solidFill>
        </p:grpSpPr>
        <p:pic>
          <p:nvPicPr>
            <p:cNvPr id="2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178" y="1590502"/>
              <a:ext cx="1376162" cy="333176"/>
            </a:xfrm>
            <a:prstGeom prst="rect">
              <a:avLst/>
            </a:prstGeom>
            <a:grpFill/>
            <a:ln w="9525">
              <a:noFill/>
              <a:miter lim="800000"/>
              <a:headEnd/>
              <a:tailEnd/>
            </a:ln>
            <a:extLst/>
          </p:spPr>
        </p:pic>
        <p:sp>
          <p:nvSpPr>
            <p:cNvPr id="26" name="Rectangle 25"/>
            <p:cNvSpPr/>
            <p:nvPr/>
          </p:nvSpPr>
          <p:spPr>
            <a:xfrm>
              <a:off x="7100291" y="1635646"/>
              <a:ext cx="196582" cy="288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6084169" y="1635646"/>
              <a:ext cx="310844" cy="288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Rectangle 14"/>
          <p:cNvSpPr/>
          <p:nvPr/>
        </p:nvSpPr>
        <p:spPr>
          <a:xfrm>
            <a:off x="3635896" y="2972440"/>
            <a:ext cx="2016224" cy="961360"/>
          </a:xfrm>
          <a:prstGeom prst="rect">
            <a:avLst/>
          </a:prstGeom>
          <a:noFill/>
          <a:ln w="50800"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130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F:\P140\complement_1314\970px-PACE-TR-10_analog_computer_-_National_Cryptologic_Museum_-_DSC079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
            <a:ext cx="3564904" cy="4751979"/>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p:cNvSpPr>
            <a:spLocks noGrp="1"/>
          </p:cNvSpPr>
          <p:nvPr>
            <p:ph type="title"/>
          </p:nvPr>
        </p:nvSpPr>
        <p:spPr/>
        <p:txBody>
          <a:bodyPr/>
          <a:lstStyle/>
          <a:p>
            <a:r>
              <a:rPr lang="fr-FR" altLang="fr-FR" sz="1600" dirty="0" smtClean="0">
                <a:latin typeface="Arial" charset="0"/>
                <a:cs typeface="Arial" charset="0"/>
              </a:rPr>
              <a:t>Années 50 </a:t>
            </a:r>
            <a:r>
              <a:rPr lang="fr-FR" altLang="fr-FR" sz="1600" dirty="0">
                <a:latin typeface="Arial" charset="0"/>
                <a:cs typeface="Arial" charset="0"/>
              </a:rPr>
              <a:t>: </a:t>
            </a:r>
            <a:r>
              <a:rPr lang="fr-FR" altLang="fr-FR" sz="1600" dirty="0" smtClean="0">
                <a:latin typeface="Arial" charset="0"/>
                <a:cs typeface="Arial" charset="0"/>
              </a:rPr>
              <a:t>calculateurs et simulateurs analogiques</a:t>
            </a:r>
            <a:endParaRPr lang="fr-FR" sz="1600"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3</a:t>
            </a:fld>
            <a:endParaRPr lang="fr-FR" dirty="0"/>
          </a:p>
        </p:txBody>
      </p:sp>
      <p:pic>
        <p:nvPicPr>
          <p:cNvPr id="7" name="Picture 7" descr="CCD_0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 y="699542"/>
            <a:ext cx="2504266" cy="1879304"/>
          </a:xfrm>
          <a:prstGeom prst="rect">
            <a:avLst/>
          </a:prstGeom>
          <a:noFill/>
          <a:effectLst>
            <a:outerShdw dist="107763" dir="13500000" algn="ctr" rotWithShape="0">
              <a:schemeClr val="accent1"/>
            </a:outerShdw>
          </a:effectLst>
          <a:extLst>
            <a:ext uri="{909E8E84-426E-40DD-AFC4-6F175D3DCCD1}">
              <a14:hiddenFill xmlns:a14="http://schemas.microsoft.com/office/drawing/2010/main">
                <a:solidFill>
                  <a:srgbClr val="FFFFFF"/>
                </a:solidFill>
              </a14:hiddenFill>
            </a:ext>
          </a:extLst>
        </p:spPr>
      </p:pic>
      <p:grpSp>
        <p:nvGrpSpPr>
          <p:cNvPr id="8" name="Group 4"/>
          <p:cNvGrpSpPr>
            <a:grpSpLocks/>
          </p:cNvGrpSpPr>
          <p:nvPr/>
        </p:nvGrpSpPr>
        <p:grpSpPr bwMode="auto">
          <a:xfrm>
            <a:off x="-252536" y="2139702"/>
            <a:ext cx="3515860" cy="2664297"/>
            <a:chOff x="851" y="336"/>
            <a:chExt cx="4621" cy="3888"/>
          </a:xfrm>
        </p:grpSpPr>
        <p:pic>
          <p:nvPicPr>
            <p:cNvPr id="9" name="Picture 5" descr="Flare_concorde"/>
            <p:cNvPicPr>
              <a:picLocks noChangeAspect="1" noChangeArrowheads="1"/>
            </p:cNvPicPr>
            <p:nvPr/>
          </p:nvPicPr>
          <p:blipFill>
            <a:blip r:embed="rId4" cstate="print">
              <a:extLst>
                <a:ext uri="{28A0092B-C50C-407E-A947-70E740481C1C}">
                  <a14:useLocalDpi xmlns:a14="http://schemas.microsoft.com/office/drawing/2010/main" val="0"/>
                </a:ext>
              </a:extLst>
            </a:blip>
            <a:srcRect t="2138" r="3023" b="40134"/>
            <a:stretch>
              <a:fillRect/>
            </a:stretch>
          </p:blipFill>
          <p:spPr bwMode="auto">
            <a:xfrm>
              <a:off x="851" y="336"/>
              <a:ext cx="4621" cy="38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dG concorde"/>
            <p:cNvPicPr>
              <a:picLocks noChangeAspect="1" noChangeArrowheads="1"/>
            </p:cNvPicPr>
            <p:nvPr/>
          </p:nvPicPr>
          <p:blipFill>
            <a:blip r:embed="rId5" cstate="print">
              <a:extLst>
                <a:ext uri="{28A0092B-C50C-407E-A947-70E740481C1C}">
                  <a14:useLocalDpi xmlns:a14="http://schemas.microsoft.com/office/drawing/2010/main" val="0"/>
                </a:ext>
              </a:extLst>
            </a:blip>
            <a:srcRect l="59433" t="50601" b="35144"/>
            <a:stretch>
              <a:fillRect/>
            </a:stretch>
          </p:blipFill>
          <p:spPr bwMode="auto">
            <a:xfrm>
              <a:off x="3299" y="3168"/>
              <a:ext cx="1933" cy="96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ZoneTexte 1"/>
          <p:cNvSpPr txBox="1"/>
          <p:nvPr/>
        </p:nvSpPr>
        <p:spPr>
          <a:xfrm>
            <a:off x="3131840" y="4280778"/>
            <a:ext cx="2582502" cy="523220"/>
          </a:xfrm>
          <a:prstGeom prst="rect">
            <a:avLst/>
          </a:prstGeom>
          <a:noFill/>
        </p:spPr>
        <p:txBody>
          <a:bodyPr wrap="none" rtlCol="0">
            <a:spAutoFit/>
          </a:bodyPr>
          <a:lstStyle/>
          <a:p>
            <a:r>
              <a:rPr lang="fr-FR" sz="1400" dirty="0"/>
              <a:t>a</a:t>
            </a:r>
            <a:r>
              <a:rPr lang="fr-FR" sz="1400" dirty="0" smtClean="0"/>
              <a:t>nalogmuseum.org</a:t>
            </a:r>
          </a:p>
          <a:p>
            <a:r>
              <a:rPr lang="fr-FR" sz="1400" dirty="0"/>
              <a:t>c</a:t>
            </a:r>
            <a:r>
              <a:rPr lang="fr-FR" sz="1400" dirty="0" smtClean="0"/>
              <a:t>owardstereoview.com/</a:t>
            </a:r>
            <a:r>
              <a:rPr lang="fr-FR" sz="1400" dirty="0" err="1" smtClean="0"/>
              <a:t>analog</a:t>
            </a:r>
            <a:endParaRPr lang="fr-FR" sz="1400" dirty="0"/>
          </a:p>
        </p:txBody>
      </p:sp>
      <p:pic>
        <p:nvPicPr>
          <p:cNvPr id="1026" name="Picture 2" descr="Image associé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8332" y="833463"/>
            <a:ext cx="1199771" cy="2386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80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1662" y="3378173"/>
            <a:ext cx="1084434" cy="92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7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967" y="411510"/>
            <a:ext cx="4465065"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850" y="-2021"/>
            <a:ext cx="3431654" cy="2645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p:txBody>
          <a:bodyPr/>
          <a:lstStyle/>
          <a:p>
            <a:r>
              <a:rPr lang="fr-FR" dirty="0" smtClean="0"/>
              <a:t>1960:                                                        (Bell </a:t>
            </a:r>
            <a:r>
              <a:rPr lang="fr-FR" dirty="0" err="1" smtClean="0"/>
              <a:t>Labs</a:t>
            </a:r>
            <a:r>
              <a:rPr lang="fr-FR" dirty="0" smtClean="0"/>
              <a:t>) (1/2)</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4</a:t>
            </a:fld>
            <a:endParaRPr lang="fr-FR"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636956"/>
            <a:ext cx="4176464" cy="2095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6"/>
          <p:cNvCxnSpPr/>
          <p:nvPr/>
        </p:nvCxnSpPr>
        <p:spPr>
          <a:xfrm>
            <a:off x="1403363" y="2067694"/>
            <a:ext cx="3456669" cy="0"/>
          </a:xfrm>
          <a:prstGeom prst="line">
            <a:avLst/>
          </a:prstGeom>
          <a:ln w="12700" cap="flat">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87824" y="1851670"/>
            <a:ext cx="1584176" cy="216127"/>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0" y="3291830"/>
            <a:ext cx="3597486"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Connecteur droit 13"/>
          <p:cNvCxnSpPr/>
          <p:nvPr/>
        </p:nvCxnSpPr>
        <p:spPr>
          <a:xfrm>
            <a:off x="394967" y="2220094"/>
            <a:ext cx="424518" cy="0"/>
          </a:xfrm>
          <a:prstGeom prst="line">
            <a:avLst/>
          </a:prstGeom>
          <a:ln w="12700" cap="flat">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1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964" y="14532"/>
            <a:ext cx="4230540" cy="313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p:txBody>
          <a:bodyPr/>
          <a:lstStyle/>
          <a:p>
            <a:r>
              <a:rPr lang="fr-FR" dirty="0" smtClean="0"/>
              <a:t>1960 : BLODI (</a:t>
            </a:r>
            <a:r>
              <a:rPr lang="fr-FR" u="sng" dirty="0" err="1" smtClean="0"/>
              <a:t>BLO</a:t>
            </a:r>
            <a:r>
              <a:rPr lang="fr-FR" dirty="0" err="1" smtClean="0"/>
              <a:t>ck</a:t>
            </a:r>
            <a:r>
              <a:rPr lang="fr-FR" dirty="0" smtClean="0"/>
              <a:t> </a:t>
            </a:r>
            <a:r>
              <a:rPr lang="fr-FR" u="sng" dirty="0" err="1" smtClean="0"/>
              <a:t>DI</a:t>
            </a:r>
            <a:r>
              <a:rPr lang="fr-FR" dirty="0" err="1" smtClean="0"/>
              <a:t>agram</a:t>
            </a:r>
            <a:r>
              <a:rPr lang="fr-FR" dirty="0" smtClean="0"/>
              <a:t> Compiler, Bell </a:t>
            </a:r>
            <a:r>
              <a:rPr lang="fr-FR" dirty="0" err="1" smtClean="0"/>
              <a:t>Labs</a:t>
            </a:r>
            <a:r>
              <a:rPr lang="fr-FR" dirty="0" smtClean="0"/>
              <a:t>) (2/2)</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5</a:t>
            </a:fld>
            <a:endParaRPr lang="fr-FR"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720080"/>
            <a:ext cx="3241789" cy="4083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219822"/>
            <a:ext cx="5389983" cy="145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llipse 1"/>
          <p:cNvSpPr/>
          <p:nvPr/>
        </p:nvSpPr>
        <p:spPr>
          <a:xfrm>
            <a:off x="7596336" y="4299942"/>
            <a:ext cx="1008112" cy="43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04396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5" y="2211710"/>
            <a:ext cx="4624720" cy="254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re 2"/>
          <p:cNvSpPr>
            <a:spLocks noGrp="1"/>
          </p:cNvSpPr>
          <p:nvPr>
            <p:ph type="title"/>
          </p:nvPr>
        </p:nvSpPr>
        <p:spPr/>
        <p:txBody>
          <a:bodyPr/>
          <a:lstStyle/>
          <a:p>
            <a:r>
              <a:rPr lang="fr-FR" dirty="0" smtClean="0"/>
              <a:t>1966 : FLOWTRAN (Monsanto)</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6</a:t>
            </a:fld>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941" y="51470"/>
            <a:ext cx="3785563"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28" y="2310557"/>
            <a:ext cx="3801284" cy="206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2787774"/>
            <a:ext cx="2607428" cy="19801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482" y="915566"/>
            <a:ext cx="4277518" cy="95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llipse 10"/>
          <p:cNvSpPr/>
          <p:nvPr/>
        </p:nvSpPr>
        <p:spPr>
          <a:xfrm>
            <a:off x="971600" y="1419622"/>
            <a:ext cx="2088232" cy="432048"/>
          </a:xfrm>
          <a:prstGeom prst="ellipse">
            <a:avLst/>
          </a:prstGeom>
          <a:noFill/>
          <a:ln w="381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5868144" y="4506674"/>
            <a:ext cx="1659493" cy="369332"/>
          </a:xfrm>
          <a:prstGeom prst="rect">
            <a:avLst/>
          </a:prstGeom>
          <a:noFill/>
          <a:ln>
            <a:solidFill>
              <a:schemeClr val="accent1">
                <a:shade val="50000"/>
              </a:schemeClr>
            </a:solidFill>
          </a:ln>
        </p:spPr>
        <p:txBody>
          <a:bodyPr wrap="none" rtlCol="0">
            <a:spAutoFit/>
          </a:bodyPr>
          <a:lstStyle/>
          <a:p>
            <a:r>
              <a:rPr lang="fr-FR" dirty="0" smtClean="0"/>
              <a:t>1979 : ASPEN</a:t>
            </a:r>
            <a:endParaRPr lang="fr-FR" dirty="0"/>
          </a:p>
        </p:txBody>
      </p:sp>
    </p:spTree>
    <p:extLst>
      <p:ext uri="{BB962C8B-B14F-4D97-AF65-F5344CB8AC3E}">
        <p14:creationId xmlns:p14="http://schemas.microsoft.com/office/powerpoint/2010/main" val="58452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Résultat de recherche d'images pour &quot;mouton broutan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824" y="1275606"/>
            <a:ext cx="1197496" cy="119749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4" y="2499742"/>
            <a:ext cx="4027364" cy="22961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itre 2"/>
          <p:cNvSpPr>
            <a:spLocks noGrp="1"/>
          </p:cNvSpPr>
          <p:nvPr>
            <p:ph type="title"/>
          </p:nvPr>
        </p:nvSpPr>
        <p:spPr/>
        <p:txBody>
          <a:bodyPr/>
          <a:lstStyle/>
          <a:p>
            <a:r>
              <a:rPr lang="fr-FR" dirty="0" smtClean="0"/>
              <a:t>1967 : CSSL</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7</a:t>
            </a:fld>
            <a:endParaRPr lang="fr-FR"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844" y="-20538"/>
            <a:ext cx="5251660"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5811"/>
            <a:ext cx="2918644" cy="621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descr="jacklitt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5815" y="2643758"/>
            <a:ext cx="1399047" cy="1958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84947"/>
            <a:ext cx="2915816" cy="4137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480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107504" y="2067993"/>
            <a:ext cx="3024336" cy="1079821"/>
          </a:xfrm>
        </p:spPr>
        <p:txBody>
          <a:bodyPr/>
          <a:lstStyle/>
          <a:p>
            <a:r>
              <a:rPr lang="fr-FR" altLang="fr-FR" u="sng" dirty="0">
                <a:latin typeface="Arial" charset="0"/>
                <a:cs typeface="Arial" charset="0"/>
              </a:rPr>
              <a:t>S</a:t>
            </a:r>
            <a:r>
              <a:rPr lang="fr-FR" altLang="fr-FR" dirty="0">
                <a:latin typeface="Arial" charset="0"/>
                <a:cs typeface="Arial" charset="0"/>
              </a:rPr>
              <a:t>imulation </a:t>
            </a:r>
            <a:r>
              <a:rPr lang="fr-FR" altLang="fr-FR" u="sng" dirty="0">
                <a:latin typeface="Arial" charset="0"/>
                <a:cs typeface="Arial" charset="0"/>
              </a:rPr>
              <a:t>P</a:t>
            </a:r>
            <a:r>
              <a:rPr lang="fr-FR" altLang="fr-FR" dirty="0">
                <a:latin typeface="Arial" charset="0"/>
                <a:cs typeface="Arial" charset="0"/>
              </a:rPr>
              <a:t>rogram </a:t>
            </a:r>
            <a:r>
              <a:rPr lang="fr-FR" altLang="fr-FR" dirty="0" err="1">
                <a:latin typeface="Arial" charset="0"/>
                <a:cs typeface="Arial" charset="0"/>
              </a:rPr>
              <a:t>with</a:t>
            </a:r>
            <a:r>
              <a:rPr lang="fr-FR" altLang="fr-FR" dirty="0">
                <a:latin typeface="Arial" charset="0"/>
                <a:cs typeface="Arial" charset="0"/>
              </a:rPr>
              <a:t> </a:t>
            </a:r>
            <a:r>
              <a:rPr lang="fr-FR" altLang="fr-FR" u="sng" dirty="0">
                <a:latin typeface="Arial" charset="0"/>
                <a:cs typeface="Arial" charset="0"/>
              </a:rPr>
              <a:t>I</a:t>
            </a:r>
            <a:r>
              <a:rPr lang="fr-FR" altLang="fr-FR" dirty="0">
                <a:latin typeface="Arial" charset="0"/>
                <a:cs typeface="Arial" charset="0"/>
              </a:rPr>
              <a:t>ntegrated </a:t>
            </a:r>
            <a:r>
              <a:rPr lang="fr-FR" altLang="fr-FR" u="sng" dirty="0">
                <a:latin typeface="Arial" charset="0"/>
                <a:cs typeface="Arial" charset="0"/>
              </a:rPr>
              <a:t>C</a:t>
            </a:r>
            <a:r>
              <a:rPr lang="fr-FR" altLang="fr-FR" dirty="0">
                <a:latin typeface="Arial" charset="0"/>
                <a:cs typeface="Arial" charset="0"/>
              </a:rPr>
              <a:t>ircuits </a:t>
            </a:r>
            <a:r>
              <a:rPr lang="fr-FR" altLang="fr-FR" u="sng" dirty="0" err="1" smtClean="0">
                <a:latin typeface="Arial" charset="0"/>
                <a:cs typeface="Arial" charset="0"/>
              </a:rPr>
              <a:t>E</a:t>
            </a:r>
            <a:r>
              <a:rPr lang="fr-FR" altLang="fr-FR" dirty="0" err="1" smtClean="0">
                <a:latin typeface="Arial" charset="0"/>
                <a:cs typeface="Arial" charset="0"/>
              </a:rPr>
              <a:t>mphasis</a:t>
            </a:r>
            <a:endParaRPr lang="fr-FR" altLang="fr-FR" dirty="0" smtClean="0">
              <a:latin typeface="Arial" charset="0"/>
              <a:cs typeface="Arial" charset="0"/>
            </a:endParaRPr>
          </a:p>
          <a:p>
            <a:endParaRPr lang="fr-FR" altLang="fr-FR" dirty="0" smtClean="0">
              <a:latin typeface="Arial" charset="0"/>
              <a:cs typeface="Arial" charset="0"/>
            </a:endParaRPr>
          </a:p>
          <a:p>
            <a:r>
              <a:rPr lang="fr-FR" altLang="fr-FR" dirty="0" smtClean="0">
                <a:latin typeface="Arial" charset="0"/>
                <a:cs typeface="Arial" charset="0"/>
              </a:rPr>
              <a:t>1984 : PSPICE, Probe</a:t>
            </a:r>
          </a:p>
        </p:txBody>
      </p:sp>
      <p:sp>
        <p:nvSpPr>
          <p:cNvPr id="3" name="Titre 2"/>
          <p:cNvSpPr>
            <a:spLocks noGrp="1"/>
          </p:cNvSpPr>
          <p:nvPr>
            <p:ph type="title"/>
          </p:nvPr>
        </p:nvSpPr>
        <p:spPr/>
        <p:txBody>
          <a:bodyPr/>
          <a:lstStyle/>
          <a:p>
            <a:r>
              <a:rPr lang="fr-FR" altLang="fr-FR" dirty="0" smtClean="0">
                <a:latin typeface="Arial" charset="0"/>
                <a:cs typeface="Arial" charset="0"/>
              </a:rPr>
              <a:t>1972 </a:t>
            </a:r>
            <a:r>
              <a:rPr lang="fr-FR" altLang="fr-FR" dirty="0">
                <a:latin typeface="Arial" charset="0"/>
                <a:cs typeface="Arial" charset="0"/>
              </a:rPr>
              <a:t>: </a:t>
            </a:r>
            <a:r>
              <a:rPr lang="fr-FR" altLang="fr-FR" dirty="0" err="1">
                <a:latin typeface="Arial" charset="0"/>
                <a:cs typeface="Arial" charset="0"/>
              </a:rPr>
              <a:t>Spice</a:t>
            </a:r>
            <a:r>
              <a:rPr lang="fr-FR" altLang="fr-FR" dirty="0">
                <a:latin typeface="Arial" charset="0"/>
                <a:cs typeface="Arial" charset="0"/>
              </a:rPr>
              <a:t> (Berkeley)</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8</a:t>
            </a:fld>
            <a:endParaRPr lang="fr-FR" dirty="0"/>
          </a:p>
        </p:txBody>
      </p:sp>
      <p:pic>
        <p:nvPicPr>
          <p:cNvPr id="7" name="Picture 4" descr="Intera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67513"/>
            <a:ext cx="5832648" cy="466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763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Années 70 : le multi-body (ADAMS, DISCOS, …)</a:t>
            </a:r>
            <a:endParaRPr lang="fr-FR" dirty="0"/>
          </a:p>
        </p:txBody>
      </p:sp>
      <p:sp>
        <p:nvSpPr>
          <p:cNvPr id="4" name="Espace réservé de la date 3"/>
          <p:cNvSpPr>
            <a:spLocks noGrp="1"/>
          </p:cNvSpPr>
          <p:nvPr>
            <p:ph type="dt" sz="half" idx="10"/>
          </p:nvPr>
        </p:nvSpPr>
        <p:spPr/>
        <p:txBody>
          <a:bodyPr/>
          <a:lstStyle/>
          <a:p>
            <a:r>
              <a:rPr lang="fr-FR" smtClean="0"/>
              <a:t>24/10/2019 - Jean-Louis Dufour</a:t>
            </a:r>
            <a:endParaRPr lang="fr-FR" dirty="0"/>
          </a:p>
        </p:txBody>
      </p:sp>
      <p:sp>
        <p:nvSpPr>
          <p:cNvPr id="5" name="Espace réservé du pied de page 4"/>
          <p:cNvSpPr>
            <a:spLocks noGrp="1"/>
          </p:cNvSpPr>
          <p:nvPr>
            <p:ph type="ftr" sz="quarter" idx="11"/>
          </p:nvPr>
        </p:nvSpPr>
        <p:spPr/>
        <p:txBody>
          <a:bodyPr/>
          <a:lstStyle/>
          <a:p>
            <a:pPr algn="l"/>
            <a:r>
              <a:rPr lang="fr-FR" smtClean="0"/>
              <a:t>15mn de Model-Based Design : la simulation continue - 24/10/2019 - Jean-Louis Dufour</a:t>
            </a:r>
            <a:endParaRPr lang="fr-FR" dirty="0"/>
          </a:p>
        </p:txBody>
      </p:sp>
      <p:sp>
        <p:nvSpPr>
          <p:cNvPr id="6" name="Espace réservé du numéro de diapositive 5"/>
          <p:cNvSpPr>
            <a:spLocks noGrp="1"/>
          </p:cNvSpPr>
          <p:nvPr>
            <p:ph type="sldNum" sz="quarter" idx="12"/>
          </p:nvPr>
        </p:nvSpPr>
        <p:spPr/>
        <p:txBody>
          <a:bodyPr/>
          <a:lstStyle/>
          <a:p>
            <a:fld id="{733122C9-A0B9-462F-8757-0847AD287B63}" type="slidenum">
              <a:rPr lang="fr-FR" smtClean="0"/>
              <a:pPr/>
              <a:t>9</a:t>
            </a:fld>
            <a:endParaRPr lang="fr-FR" dirty="0"/>
          </a:p>
        </p:txBody>
      </p:sp>
      <p:pic>
        <p:nvPicPr>
          <p:cNvPr id="3075" name="Picture 3" descr="M:\P140\complement_1314\multibody\77_orlandea_jo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7" y="1515333"/>
            <a:ext cx="2664296" cy="3288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019" y="627534"/>
            <a:ext cx="2625477" cy="332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2849" y="51470"/>
            <a:ext cx="3700787" cy="394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969" y="1743196"/>
            <a:ext cx="2984619" cy="3060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5354831" y="802908"/>
            <a:ext cx="928459" cy="369332"/>
          </a:xfrm>
          <a:prstGeom prst="rect">
            <a:avLst/>
          </a:prstGeom>
          <a:noFill/>
        </p:spPr>
        <p:txBody>
          <a:bodyPr wrap="none" rtlCol="0">
            <a:spAutoFit/>
          </a:bodyPr>
          <a:lstStyle/>
          <a:p>
            <a:r>
              <a:rPr lang="fr-FR" dirty="0" smtClean="0"/>
              <a:t>Fortran</a:t>
            </a:r>
            <a:endParaRPr lang="fr-FR" dirty="0"/>
          </a:p>
        </p:txBody>
      </p:sp>
      <p:sp>
        <p:nvSpPr>
          <p:cNvPr id="12" name="ZoneTexte 11"/>
          <p:cNvSpPr txBox="1"/>
          <p:nvPr/>
        </p:nvSpPr>
        <p:spPr>
          <a:xfrm>
            <a:off x="3635896" y="1324640"/>
            <a:ext cx="633507" cy="369332"/>
          </a:xfrm>
          <a:prstGeom prst="rect">
            <a:avLst/>
          </a:prstGeom>
          <a:noFill/>
        </p:spPr>
        <p:txBody>
          <a:bodyPr wrap="none" rtlCol="0">
            <a:spAutoFit/>
          </a:bodyPr>
          <a:lstStyle/>
          <a:p>
            <a:r>
              <a:rPr lang="fr-FR" dirty="0" smtClean="0"/>
              <a:t>DSL</a:t>
            </a:r>
            <a:endParaRPr lang="fr-FR" dirty="0"/>
          </a:p>
        </p:txBody>
      </p:sp>
      <p:cxnSp>
        <p:nvCxnSpPr>
          <p:cNvPr id="9" name="Connecteur droit avec flèche 8"/>
          <p:cNvCxnSpPr/>
          <p:nvPr/>
        </p:nvCxnSpPr>
        <p:spPr>
          <a:xfrm flipH="1">
            <a:off x="4269404" y="1059582"/>
            <a:ext cx="95066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9" name="Picture 7" descr="F:\P140\complement_1314\multibody_systems_hdbk_cov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60432" y="3722184"/>
            <a:ext cx="673204" cy="10098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757064"/>
            <a:ext cx="3952875" cy="5905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97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theme/theme1.xml><?xml version="1.0" encoding="utf-8"?>
<a:theme xmlns:a="http://schemas.openxmlformats.org/drawingml/2006/main" name="SAFRAN_ELECTRONICS_DEFENS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FRAN_Orange">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FRAN_Vert_foncé">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AFRAN_Vert">
  <a:themeElements>
    <a:clrScheme name="Safran_PPT">
      <a:dk1>
        <a:srgbClr val="000000"/>
      </a:dk1>
      <a:lt1>
        <a:sysClr val="window" lastClr="FFFFFF"/>
      </a:lt1>
      <a:dk2>
        <a:srgbClr val="00839B"/>
      </a:dk2>
      <a:lt2>
        <a:srgbClr val="4EC1E0"/>
      </a:lt2>
      <a:accent1>
        <a:srgbClr val="014491"/>
      </a:accent1>
      <a:accent2>
        <a:srgbClr val="525668"/>
      </a:accent2>
      <a:accent3>
        <a:srgbClr val="7E9BC0"/>
      </a:accent3>
      <a:accent4>
        <a:srgbClr val="FF5000"/>
      </a:accent4>
      <a:accent5>
        <a:srgbClr val="42683C"/>
      </a:accent5>
      <a:accent6>
        <a:srgbClr val="00C18B"/>
      </a:accent6>
      <a:hlink>
        <a:srgbClr val="2E2825"/>
      </a:hlink>
      <a:folHlink>
        <a:srgbClr val="2E2825"/>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RollupImage xmlns="http://schemas.microsoft.com/sharepoint/v3">&lt;img alt="" src="/com/Sagem/PracticalInfo/DocumentModels/PublishingImages/ppt_fr.jpg" style="BORDER&amp;#58;0px solid;" /&gt;</PublishingRollupImage>
    <j0d00d49c94f4a41889fe0a90686fcf3 xmlns="594212a7-a8eb-497d-bd6b-0e3a174923ee">
      <Terms xmlns="http://schemas.microsoft.com/office/infopath/2007/PartnerControls">
        <TermInfo xmlns="http://schemas.microsoft.com/office/infopath/2007/PartnerControls">
          <TermName xmlns="http://schemas.microsoft.com/office/infopath/2007/PartnerControls">Modèle de PowerPoint</TermName>
          <TermId xmlns="http://schemas.microsoft.com/office/infopath/2007/PartnerControls">80c833d3-038d-45cb-b65f-a8d2234b6314</TermId>
        </TermInfo>
      </Terms>
    </j0d00d49c94f4a41889fe0a90686fcf3>
    <SharePoint_Group_Language xmlns="594212a7-a8eb-497d-bd6b-0e3a174923ee">0</SharePoint_Group_Language>
    <fd69f967cfe64500a3ea9d72cb3281b0 xmlns="594212a7-a8eb-497d-bd6b-0e3a174923ee">
      <Terms xmlns="http://schemas.microsoft.com/office/infopath/2007/PartnerControls"/>
    </fd69f967cfe64500a3ea9d72cb3281b0>
    <TaxCatchAllLabel xmlns="594212a7-a8eb-497d-bd6b-0e3a174923ee"/>
    <SAF_RollupImageUrl xmlns="594212a7-a8eb-497d-bd6b-0e3a174923ee">/com/Sagem/PracticalInfo/DocumentModels/PublishingImages/ppt_fr.jpg</SAF_RollupImageUrl>
    <m7fd08401b3947dfa98de00fecb0dae1 xmlns="594212a7-a8eb-497d-bd6b-0e3a174923ee">
      <Terms xmlns="http://schemas.microsoft.com/office/infopath/2007/PartnerControls"/>
    </m7fd08401b3947dfa98de00fecb0dae1>
    <bf182a5ee3d048a18e411565aa2e2f45 xmlns="594212a7-a8eb-497d-bd6b-0e3a174923ee">
      <Terms xmlns="http://schemas.microsoft.com/office/infopath/2007/PartnerControls"/>
    </bf182a5ee3d048a18e411565aa2e2f45>
    <e52db41c680243efb0b30a61ab228ec7 xmlns="594212a7-a8eb-497d-bd6b-0e3a174923ee">
      <Terms xmlns="http://schemas.microsoft.com/office/infopath/2007/PartnerControls"/>
    </e52db41c680243efb0b30a61ab228ec7>
    <hbb7c253cca74a7eb37893d2c784478e xmlns="594212a7-a8eb-497d-bd6b-0e3a174923ee">
      <Terms xmlns="http://schemas.microsoft.com/office/infopath/2007/PartnerControls">
        <TermInfo xmlns="http://schemas.microsoft.com/office/infopath/2007/PartnerControls">
          <TermName xmlns="http://schemas.microsoft.com/office/infopath/2007/PartnerControls">Société de rang 1</TermName>
          <TermId xmlns="http://schemas.microsoft.com/office/infopath/2007/PartnerControls">153bb90e-11c3-427f-ad6a-31f0311df60b</TermId>
        </TermInfo>
      </Terms>
    </hbb7c253cca74a7eb37893d2c784478e>
    <ad37d51a25df4e05a3b157053c5270a3 xmlns="594212a7-a8eb-497d-bd6b-0e3a174923ee">
      <Terms xmlns="http://schemas.microsoft.com/office/infopath/2007/PartnerControls"/>
    </ad37d51a25df4e05a3b157053c5270a3>
    <TaxCatchAll xmlns="594212a7-a8eb-497d-bd6b-0e3a174923ee">
      <Value>66</Value>
      <Value>3</Value>
      <Value>2</Value>
    </TaxCatchAll>
    <e2fa6dee792b43efac6bb28cb4245109 xmlns="594212a7-a8eb-497d-bd6b-0e3a174923ee">
      <Terms xmlns="http://schemas.microsoft.com/office/infopath/2007/PartnerControls">
        <TermInfo xmlns="http://schemas.microsoft.com/office/infopath/2007/PartnerControls">
          <TermName xmlns="http://schemas.microsoft.com/office/infopath/2007/PartnerControls">Safran Electronics and Defense</TermName>
          <TermId xmlns="http://schemas.microsoft.com/office/infopath/2007/PartnerControls">09be7f39-4113-4616-9cb0-773043a7aa11</TermId>
        </TermInfo>
      </Terms>
    </e2fa6dee792b43efac6bb28cb4245109>
    <l0cedefb36e74dc2b968aa0e806ff5e3 xmlns="594212a7-a8eb-497d-bd6b-0e3a174923ee">
      <Terms xmlns="http://schemas.microsoft.com/office/infopath/2007/PartnerControls"/>
    </l0cedefb36e74dc2b968aa0e806ff5e3>
    <TaxKeywordTaxHTField xmlns="594212a7-a8eb-497d-bd6b-0e3a174923ee">
      <Terms xmlns="http://schemas.microsoft.com/office/infopath/2007/PartnerControls"/>
    </TaxKeywordTaxHTField>
    <a825e358ec1643889847765ed6ff8a73 xmlns="594212a7-a8eb-497d-bd6b-0e3a174923ee">
      <Terms xmlns="http://schemas.microsoft.com/office/infopath/2007/PartnerControls"/>
    </a825e358ec1643889847765ed6ff8a73>
    <Audience xmlns="http://schemas.microsoft.com/sharepoint/v3">b1fcddf0-eb02-40cf-999e-f891355df569;;;;</Audience>
    <SAF_DateDeMiseAJour xmlns="594212a7-a8eb-497d-bd6b-0e3a174923ee">2016-05-18T22:00:00+00:00</SAF_DateDeMiseAJour>
    <SAF_Descriptif xmlns="594212a7-a8eb-497d-bd6b-0e3a174923ee">Modèle de présentation Powerpoint</SAF_Descriptif>
    <caf53a6a65da4c24b32d62b4b62720b3 xmlns="594212a7-a8eb-497d-bd6b-0e3a174923ee">
      <Terms xmlns="http://schemas.microsoft.com/office/infopath/2007/PartnerControls"/>
    </caf53a6a65da4c24b32d62b4b62720b3>
    <SAF_Auteur xmlns="594212a7-a8eb-497d-bd6b-0e3a174923ee" xsi:nil="true"/>
    <SharePoint_Item_Language xmlns="594212a7-a8eb-497d-bd6b-0e3a174923ee">ALL</SharePoint_Item_Language>
  </documentManagement>
</p:properties>
</file>

<file path=customXml/item3.xml><?xml version="1.0" encoding="utf-8"?>
<ct:contentTypeSchema xmlns:ct="http://schemas.microsoft.com/office/2006/metadata/contentType" xmlns:ma="http://schemas.microsoft.com/office/2006/metadata/properties/metaAttributes" ct:_="" ma:_="" ma:contentTypeName="Insite document" ma:contentTypeID="0x010100D21E0D47AF3242459E2F63E44FCC089100777D7FF5B336497A8022BDD96D52F2060073A9C0FD6552724BA132B83B91CE397D" ma:contentTypeVersion="22" ma:contentTypeDescription="Create Insite document" ma:contentTypeScope="" ma:versionID="b303779449ef6ed7a336347a4b7158ba">
  <xsd:schema xmlns:xsd="http://www.w3.org/2001/XMLSchema" xmlns:xs="http://www.w3.org/2001/XMLSchema" xmlns:p="http://schemas.microsoft.com/office/2006/metadata/properties" xmlns:ns1="http://schemas.microsoft.com/sharepoint/v3" xmlns:ns2="594212a7-a8eb-497d-bd6b-0e3a174923ee" targetNamespace="http://schemas.microsoft.com/office/2006/metadata/properties" ma:root="true" ma:fieldsID="400080546e14f9f68da4df08c0fd31f3" ns1:_="" ns2:_="">
    <xsd:import namespace="http://schemas.microsoft.com/sharepoint/v3"/>
    <xsd:import namespace="594212a7-a8eb-497d-bd6b-0e3a174923ee"/>
    <xsd:element name="properties">
      <xsd:complexType>
        <xsd:sequence>
          <xsd:element name="documentManagement">
            <xsd:complexType>
              <xsd:all>
                <xsd:element ref="ns1:Audience"/>
                <xsd:element ref="ns1:PublishingRollupImage" minOccurs="0"/>
                <xsd:element ref="ns2:TaxCatchAll" minOccurs="0"/>
                <xsd:element ref="ns2:TaxCatchAllLabel" minOccurs="0"/>
                <xsd:element ref="ns2:hbb7c253cca74a7eb37893d2c784478e" minOccurs="0"/>
                <xsd:element ref="ns2:e2fa6dee792b43efac6bb28cb4245109" minOccurs="0"/>
                <xsd:element ref="ns2:m7fd08401b3947dfa98de00fecb0dae1" minOccurs="0"/>
                <xsd:element ref="ns2:l0cedefb36e74dc2b968aa0e806ff5e3" minOccurs="0"/>
                <xsd:element ref="ns2:e52db41c680243efb0b30a61ab228ec7" minOccurs="0"/>
                <xsd:element ref="ns2:bf182a5ee3d048a18e411565aa2e2f45" minOccurs="0"/>
                <xsd:element ref="ns2:ad37d51a25df4e05a3b157053c5270a3" minOccurs="0"/>
                <xsd:element ref="ns2:fd69f967cfe64500a3ea9d72cb3281b0" minOccurs="0"/>
                <xsd:element ref="ns2:a825e358ec1643889847765ed6ff8a73" minOccurs="0"/>
                <xsd:element ref="ns2:caf53a6a65da4c24b32d62b4b62720b3" minOccurs="0"/>
                <xsd:element ref="ns2:j0d00d49c94f4a41889fe0a90686fcf3" minOccurs="0"/>
                <xsd:element ref="ns2:SAF_Descriptif"/>
                <xsd:element ref="ns2:SAF_DateDeMiseAJour"/>
                <xsd:element ref="ns2:SAF_Auteur" minOccurs="0"/>
                <xsd:element ref="ns2:SharePoint_Item_Language"/>
                <xsd:element ref="ns2:SharePoint_Group_Language" minOccurs="0"/>
                <xsd:element ref="ns2:SAF_RollupImageUrl" minOccurs="0"/>
                <xsd:element ref="ns2:TaxKeyword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8" ma:displayName="Audiences ciblées" ma:description="La colonne de site Audiences ciblées est créée par la fonctionnalité de publication. Elle permet de spécifier les audiences auxquelles cette page est destinée." ma:internalName="Audience" ma:readOnly="false">
      <xsd:simpleType>
        <xsd:restriction base="dms:Unknown"/>
      </xsd:simpleType>
    </xsd:element>
    <xsd:element name="PublishingRollupImage" ma:index="9" nillable="true" ma:displayName="Rollup image" ma:description="La colonne de site Image Report est créée par la fonctionnalité de publication. Elle est utilisée sur le type de contenu Page comme image pour la page affichée dans les reports de contenu tels que le composant WebPart Contenu par recherche." ma:internalName="PublishingRollup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94212a7-a8eb-497d-bd6b-0e3a174923ee"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9065baee-787a-4b2c-9a5f-8c0ff377cc98}" ma:internalName="TaxCatchAll" ma:readOnly="false" ma:showField="CatchAllData"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9065baee-787a-4b2c-9a5f-8c0ff377cc98}" ma:internalName="TaxCatchAllLabel" ma:readOnly="false" ma:showField="CatchAllDataLabel" ma:web="b94a37a2-e238-44ac-b4eb-e030a9b276fc">
      <xsd:complexType>
        <xsd:complexContent>
          <xsd:extension base="dms:MultiChoiceLookup">
            <xsd:sequence>
              <xsd:element name="Value" type="dms:Lookup" maxOccurs="unbounded" minOccurs="0" nillable="true"/>
            </xsd:sequence>
          </xsd:extension>
        </xsd:complexContent>
      </xsd:complexType>
    </xsd:element>
    <xsd:element name="hbb7c253cca74a7eb37893d2c784478e" ma:index="12" ma:taxonomy="true" ma:internalName="hbb7c253cca74a7eb37893d2c784478e" ma:taxonomyFieldName="SAF_Perimetre" ma:displayName="Périmètre" ma:readOnly="false" ma:fieldId="{1bb7c253-cca7-4a7e-b378-93d2c784478e}" ma:sspId="45132351-61c7-4947-8fdd-28b295696121" ma:termSetId="1b45f720-bd19-43cd-a0f9-8331ec2f35d1" ma:anchorId="00000000-0000-0000-0000-000000000000" ma:open="false" ma:isKeyword="false">
      <xsd:complexType>
        <xsd:sequence>
          <xsd:element ref="pc:Terms" minOccurs="0" maxOccurs="1"/>
        </xsd:sequence>
      </xsd:complexType>
    </xsd:element>
    <xsd:element name="e2fa6dee792b43efac6bb28cb4245109" ma:index="14" ma:taxonomy="true" ma:internalName="e2fa6dee792b43efac6bb28cb4245109" ma:taxonomyFieldName="SAF_Company" ma:displayName="Société de rang 1" ma:readOnly="false" ma:fieldId="{e2fa6dee-792b-43ef-ac6b-b28cb4245109}" ma:sspId="45132351-61c7-4947-8fdd-28b295696121" ma:termSetId="2dac507a-73d1-4662-b862-22cce81597d9" ma:anchorId="00000000-0000-0000-0000-000000000000" ma:open="false" ma:isKeyword="false">
      <xsd:complexType>
        <xsd:sequence>
          <xsd:element ref="pc:Terms" minOccurs="0" maxOccurs="1"/>
        </xsd:sequence>
      </xsd:complexType>
    </xsd:element>
    <xsd:element name="m7fd08401b3947dfa98de00fecb0dae1" ma:index="16" nillable="true" ma:taxonomy="true" ma:internalName="m7fd08401b3947dfa98de00fecb0dae1" ma:taxonomyFieldName="SAF_SubSidiaryLevel1" ma:displayName="Filiale de niveau 1" ma:readOnly="false" ma:fieldId="{67fd0840-1b39-47df-a98d-e00fecb0dae1}" ma:sspId="45132351-61c7-4947-8fdd-28b295696121" ma:termSetId="b2de5a41-99c4-4b96-b173-1181d39d55cd" ma:anchorId="00000000-0000-0000-0000-000000000000" ma:open="false" ma:isKeyword="false">
      <xsd:complexType>
        <xsd:sequence>
          <xsd:element ref="pc:Terms" minOccurs="0" maxOccurs="1"/>
        </xsd:sequence>
      </xsd:complexType>
    </xsd:element>
    <xsd:element name="l0cedefb36e74dc2b968aa0e806ff5e3" ma:index="18" nillable="true" ma:taxonomy="true" ma:internalName="l0cedefb36e74dc2b968aa0e806ff5e3" ma:taxonomyFieldName="SAF_SubSidiaryLevel2" ma:displayName="Filiale de niveau 2" ma:readOnly="false" ma:fieldId="{50cedefb-36e7-4dc2-b968-aa0e806ff5e3}" ma:sspId="45132351-61c7-4947-8fdd-28b295696121" ma:termSetId="efd3a833-e321-4f7c-82ad-4506f059fe79" ma:anchorId="00000000-0000-0000-0000-000000000000" ma:open="false" ma:isKeyword="false">
      <xsd:complexType>
        <xsd:sequence>
          <xsd:element ref="pc:Terms" minOccurs="0" maxOccurs="1"/>
        </xsd:sequence>
      </xsd:complexType>
    </xsd:element>
    <xsd:element name="e52db41c680243efb0b30a61ab228ec7" ma:index="20" nillable="true" ma:taxonomy="true" ma:internalName="e52db41c680243efb0b30a61ab228ec7" ma:taxonomyFieldName="SAF_Site" ma:displayName="Etablissement " ma:readOnly="false" ma:fieldId="{e52db41c-6802-43ef-b0b3-0a61ab228ec7}" ma:sspId="45132351-61c7-4947-8fdd-28b295696121" ma:termSetId="1e2c52bd-2ad3-4b44-b39c-0928818a65bc" ma:anchorId="00000000-0000-0000-0000-000000000000" ma:open="false" ma:isKeyword="false">
      <xsd:complexType>
        <xsd:sequence>
          <xsd:element ref="pc:Terms" minOccurs="0" maxOccurs="1"/>
        </xsd:sequence>
      </xsd:complexType>
    </xsd:element>
    <xsd:element name="bf182a5ee3d048a18e411565aa2e2f45" ma:index="22" nillable="true" ma:taxonomy="true" ma:internalName="bf182a5ee3d048a18e411565aa2e2f45" ma:taxonomyFieldName="SAF_Location" ma:displayName="Site" ma:readOnly="false" ma:fieldId="{bf182a5e-e3d0-48a1-8e41-1565aa2e2f45}" ma:sspId="45132351-61c7-4947-8fdd-28b295696121" ma:termSetId="95b63218-de97-4165-820e-29e8a1311d57" ma:anchorId="00000000-0000-0000-0000-000000000000" ma:open="false" ma:isKeyword="false">
      <xsd:complexType>
        <xsd:sequence>
          <xsd:element ref="pc:Terms" minOccurs="0" maxOccurs="1"/>
        </xsd:sequence>
      </xsd:complexType>
    </xsd:element>
    <xsd:element name="ad37d51a25df4e05a3b157053c5270a3" ma:index="24" nillable="true" ma:taxonomy="true" ma:internalName="ad37d51a25df4e05a3b157053c5270a3" ma:taxonomyFieldName="SAF_CrossOverFunctions" ma:displayName="Fonctions transverses" ma:default="" ma:fieldId="{ad37d51a-25df-4e05-a3b1-57053c5270a3}" ma:taxonomyMulti="true" ma:sspId="45132351-61c7-4947-8fdd-28b295696121" ma:termSetId="3f763b69-121a-4a4d-aeac-562db83cf08c" ma:anchorId="00000000-0000-0000-0000-000000000000" ma:open="false" ma:isKeyword="false">
      <xsd:complexType>
        <xsd:sequence>
          <xsd:element ref="pc:Terms" minOccurs="0" maxOccurs="1"/>
        </xsd:sequence>
      </xsd:complexType>
    </xsd:element>
    <xsd:element name="fd69f967cfe64500a3ea9d72cb3281b0" ma:index="26" nillable="true" ma:taxonomy="true" ma:internalName="fd69f967cfe64500a3ea9d72cb3281b0" ma:taxonomyFieldName="SAF_Country" ma:displayName="Pays" ma:readOnly="false" ma:fieldId="{fd69f967-cfe6-4500-a3ea-9d72cb3281b0}" ma:sspId="45132351-61c7-4947-8fdd-28b295696121" ma:termSetId="f32f2a60-e9a7-4bda-8f61-46c43dbb3cad" ma:anchorId="00000000-0000-0000-0000-000000000000" ma:open="false" ma:isKeyword="false">
      <xsd:complexType>
        <xsd:sequence>
          <xsd:element ref="pc:Terms" minOccurs="0" maxOccurs="1"/>
        </xsd:sequence>
      </xsd:complexType>
    </xsd:element>
    <xsd:element name="a825e358ec1643889847765ed6ff8a73" ma:index="28" nillable="true" ma:taxonomy="true" ma:internalName="a825e358ec1643889847765ed6ff8a73" ma:taxonomyFieldName="SAF_BusinessUnit" ma:displayName="Direction" ma:readOnly="false" ma:fieldId="{a825e358-ec16-4388-9847-765ed6ff8a73}" ma:sspId="45132351-61c7-4947-8fdd-28b295696121" ma:termSetId="d540ff52-a7c7-403e-9d67-608dad319c48" ma:anchorId="00000000-0000-0000-0000-000000000000" ma:open="false" ma:isKeyword="false">
      <xsd:complexType>
        <xsd:sequence>
          <xsd:element ref="pc:Terms" minOccurs="0" maxOccurs="1"/>
        </xsd:sequence>
      </xsd:complexType>
    </xsd:element>
    <xsd:element name="caf53a6a65da4c24b32d62b4b62720b3" ma:index="30" nillable="true" ma:taxonomy="true" ma:internalName="caf53a6a65da4c24b32d62b4b62720b3" ma:taxonomyFieldName="SAF_Division" ma:displayName="Division et BU" ma:readOnly="false" ma:fieldId="{caf53a6a-65da-4c24-b32d-62b4b62720b3}" ma:sspId="45132351-61c7-4947-8fdd-28b295696121" ma:termSetId="5f50dbbd-fc38-49a7-84c2-cba8d57801dd" ma:anchorId="00000000-0000-0000-0000-000000000000" ma:open="false" ma:isKeyword="false">
      <xsd:complexType>
        <xsd:sequence>
          <xsd:element ref="pc:Terms" minOccurs="0" maxOccurs="1"/>
        </xsd:sequence>
      </xsd:complexType>
    </xsd:element>
    <xsd:element name="j0d00d49c94f4a41889fe0a90686fcf3" ma:index="32" ma:taxonomy="true" ma:internalName="j0d00d49c94f4a41889fe0a90686fcf3" ma:taxonomyFieldName="SAF_DocumentsType" ma:displayName="Type de document" ma:readOnly="false" ma:fieldId="{30d00d49-c94f-4a41-889f-e0a90686fcf3}" ma:sspId="45132351-61c7-4947-8fdd-28b295696121" ma:termSetId="50b2ac5f-3148-4a42-b234-fc348f9b3c89" ma:anchorId="00000000-0000-0000-0000-000000000000" ma:open="false" ma:isKeyword="false">
      <xsd:complexType>
        <xsd:sequence>
          <xsd:element ref="pc:Terms" minOccurs="0" maxOccurs="1"/>
        </xsd:sequence>
      </xsd:complexType>
    </xsd:element>
    <xsd:element name="SAF_Descriptif" ma:index="34" ma:displayName="Descriptif" ma:internalName="SAF_Descriptif" ma:readOnly="false">
      <xsd:simpleType>
        <xsd:restriction base="dms:Text">
          <xsd:maxLength value="200"/>
        </xsd:restriction>
      </xsd:simpleType>
    </xsd:element>
    <xsd:element name="SAF_DateDeMiseAJour" ma:index="35" ma:displayName="Date de mise à jour " ma:format="DateOnly" ma:internalName="SAF_DateDeMiseAJour" ma:readOnly="false">
      <xsd:simpleType>
        <xsd:restriction base="dms:DateTime"/>
      </xsd:simpleType>
    </xsd:element>
    <xsd:element name="SAF_Auteur" ma:index="36" nillable="true" ma:displayName="Auteur " ma:internalName="SAF_Auteur" ma:readOnly="false">
      <xsd:simpleType>
        <xsd:restriction base="dms:Note">
          <xsd:maxLength value="255"/>
        </xsd:restriction>
      </xsd:simpleType>
    </xsd:element>
    <xsd:element name="SharePoint_Item_Language" ma:index="37" ma:displayName="Language" ma:default="ALL" ma:format="Dropdown" ma:internalName="SharePoint_Item_Language">
      <xsd:simpleType>
        <xsd:restriction base="dms:Choice">
          <xsd:enumeration value="ALL"/>
          <xsd:enumeration value="EN"/>
          <xsd:enumeration value="FR"/>
        </xsd:restriction>
      </xsd:simpleType>
    </xsd:element>
    <xsd:element name="SharePoint_Group_Language" ma:index="38" nillable="true" ma:displayName="SharePoint_Group_Language" ma:default="0" ma:internalName="SharePoint_Group_Language">
      <xsd:simpleType>
        <xsd:restriction base="dms:Number"/>
      </xsd:simpleType>
    </xsd:element>
    <xsd:element name="SAF_RollupImageUrl" ma:index="39" nillable="true" ma:displayName="Rollup Image URL" ma:internalName="SAF_RollupImageUrl">
      <xsd:simpleType>
        <xsd:restriction base="dms:Text"/>
      </xsd:simpleType>
    </xsd:element>
    <xsd:element name="TaxKeywordTaxHTField" ma:index="40" nillable="true" ma:taxonomy="true" ma:internalName="TaxKeywordTaxHTField" ma:taxonomyFieldName="TaxKeyword" ma:displayName="Mots clés d’entreprise"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45132351-61c7-4947-8fdd-28b295696121" ContentTypeId="0x010100D21E0D47AF3242459E2F63E44FCC089100777D7FF5B336497A8022BDD96D52F206" PreviousValue="false"/>
</file>

<file path=customXml/itemProps1.xml><?xml version="1.0" encoding="utf-8"?>
<ds:datastoreItem xmlns:ds="http://schemas.openxmlformats.org/officeDocument/2006/customXml" ds:itemID="{CDFC1E5D-7D92-42DE-BD9A-3052BDFC676F}">
  <ds:schemaRefs>
    <ds:schemaRef ds:uri="http://schemas.microsoft.com/sharepoint/v3/contenttype/forms"/>
  </ds:schemaRefs>
</ds:datastoreItem>
</file>

<file path=customXml/itemProps2.xml><?xml version="1.0" encoding="utf-8"?>
<ds:datastoreItem xmlns:ds="http://schemas.openxmlformats.org/officeDocument/2006/customXml" ds:itemID="{ACBB7B86-1A6B-4396-82CD-495CB7635E87}">
  <ds:schemaRefs>
    <ds:schemaRef ds:uri="http://purl.org/dc/dcmitype/"/>
    <ds:schemaRef ds:uri="http://purl.org/dc/terms/"/>
    <ds:schemaRef ds:uri="http://www.w3.org/XML/1998/namespace"/>
    <ds:schemaRef ds:uri="http://schemas.microsoft.com/sharepoint/v3"/>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594212a7-a8eb-497d-bd6b-0e3a174923ee"/>
    <ds:schemaRef ds:uri="http://purl.org/dc/elements/1.1/"/>
  </ds:schemaRefs>
</ds:datastoreItem>
</file>

<file path=customXml/itemProps3.xml><?xml version="1.0" encoding="utf-8"?>
<ds:datastoreItem xmlns:ds="http://schemas.openxmlformats.org/officeDocument/2006/customXml" ds:itemID="{C3958E81-5C52-449E-8BA3-FB99AA481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94212a7-a8eb-497d-bd6b-0e3a174923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3A5CAF7-8EEF-4F62-8E18-26CC56AAAB6D}">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SAFRAN_ELECTRONICS_DEFENSE</Template>
  <TotalTime>5267</TotalTime>
  <Words>367</Words>
  <Application>Microsoft Office PowerPoint</Application>
  <PresentationFormat>Affichage à l'écran (16:9)</PresentationFormat>
  <Paragraphs>66</Paragraphs>
  <Slides>12</Slides>
  <Notes>0</Notes>
  <HiddenSlides>0</HiddenSlides>
  <MMClips>0</MMClips>
  <ScaleCrop>false</ScaleCrop>
  <HeadingPairs>
    <vt:vector size="4" baseType="variant">
      <vt:variant>
        <vt:lpstr>Thème</vt:lpstr>
      </vt:variant>
      <vt:variant>
        <vt:i4>4</vt:i4>
      </vt:variant>
      <vt:variant>
        <vt:lpstr>Titres des diapositives</vt:lpstr>
      </vt:variant>
      <vt:variant>
        <vt:i4>12</vt:i4>
      </vt:variant>
    </vt:vector>
  </HeadingPairs>
  <TitlesOfParts>
    <vt:vector size="16" baseType="lpstr">
      <vt:lpstr>SAFRAN_ELECTRONICS_DEFENSE</vt:lpstr>
      <vt:lpstr>SAFRAN_Orange</vt:lpstr>
      <vt:lpstr>SAFRAN_Vert_foncé</vt:lpstr>
      <vt:lpstr>SAFRAN_Vert</vt:lpstr>
      <vt:lpstr>15mn de Model-Based DESign : la simulation CONTINUE</vt:lpstr>
      <vt:lpstr>1873 : la 1ière analogie électro-mécanique (Maxwell)</vt:lpstr>
      <vt:lpstr>Années 50 : calculateurs et simulateurs analogiques</vt:lpstr>
      <vt:lpstr>1960:                                                        (Bell Labs) (1/2)</vt:lpstr>
      <vt:lpstr>1960 : BLODI (BLOck DIagram Compiler, Bell Labs) (2/2)</vt:lpstr>
      <vt:lpstr>1966 : FLOWTRAN (Monsanto)</vt:lpstr>
      <vt:lpstr>1967 : CSSL</vt:lpstr>
      <vt:lpstr>1972 : Spice (Berkeley)</vt:lpstr>
      <vt:lpstr>Années 70 : le multi-body (ADAMS, DISCOS, …)</vt:lpstr>
      <vt:lpstr>1978-1996 : de Dymola à Modelica</vt:lpstr>
      <vt:lpstr>Pour aller plus loin …</vt:lpstr>
      <vt:lpstr>Backup</vt:lpstr>
    </vt:vector>
  </TitlesOfParts>
  <Manager>SAFRAN</Manager>
  <Company>SAFRAN Sagem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plusieurs lignes de texte</dc:title>
  <dc:subject>SAFRAN</dc:subject>
  <dc:creator>DUFOUR Jean-Louis (SAGEM DEFENSE SECURITE)</dc:creator>
  <cp:lastModifiedBy>DUFOUR Jean-Louis (SAGEM DEFENSE SECURITE)</cp:lastModifiedBy>
  <cp:revision>194</cp:revision>
  <cp:lastPrinted>2019-10-24T09:17:50Z</cp:lastPrinted>
  <dcterms:created xsi:type="dcterms:W3CDTF">2019-01-23T08:22:47Z</dcterms:created>
  <dcterms:modified xsi:type="dcterms:W3CDTF">2019-10-24T09:35:11Z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_HiddenNeedApprove">
    <vt:bool>false</vt:bool>
  </property>
  <property fmtid="{D5CDD505-2E9C-101B-9397-08002B2CF9AE}" pid="4" name="SAF_CrossOverFunctions">
    <vt:lpwstr/>
  </property>
  <property fmtid="{D5CDD505-2E9C-101B-9397-08002B2CF9AE}" pid="5" name="SAF_DocumentsType">
    <vt:lpwstr>66;#Modèle de PowerPoint|80c833d3-038d-45cb-b65f-a8d2234b6314</vt:lpwstr>
  </property>
  <property fmtid="{D5CDD505-2E9C-101B-9397-08002B2CF9AE}" pid="6" name="SAF_SubSidiaryLevel2">
    <vt:lpwstr/>
  </property>
  <property fmtid="{D5CDD505-2E9C-101B-9397-08002B2CF9AE}" pid="7" name="_HiddenNeedWorkflow">
    <vt:bool>false</vt:bool>
  </property>
  <property fmtid="{D5CDD505-2E9C-101B-9397-08002B2CF9AE}" pid="8" name="SAF_Location">
    <vt:lpwstr/>
  </property>
  <property fmtid="{D5CDD505-2E9C-101B-9397-08002B2CF9AE}" pid="9" name="ContentTypeId">
    <vt:lpwstr>0x010100D21E0D47AF3242459E2F63E44FCC089100777D7FF5B336497A8022BDD96D52F2060073A9C0FD6552724BA132B83B91CE397D</vt:lpwstr>
  </property>
  <property fmtid="{D5CDD505-2E9C-101B-9397-08002B2CF9AE}" pid="10" name="SAF_BusinessUnit">
    <vt:lpwstr/>
  </property>
  <property fmtid="{D5CDD505-2E9C-101B-9397-08002B2CF9AE}" pid="11" name="SAF_Company">
    <vt:lpwstr>3;#Safran Electronics and Defense|09be7f39-4113-4616-9cb0-773043a7aa11</vt:lpwstr>
  </property>
  <property fmtid="{D5CDD505-2E9C-101B-9397-08002B2CF9AE}" pid="12" name="SAF_Division">
    <vt:lpwstr/>
  </property>
  <property fmtid="{D5CDD505-2E9C-101B-9397-08002B2CF9AE}" pid="13" name="SAF_SubSidiaryLevel1">
    <vt:lpwstr/>
  </property>
  <property fmtid="{D5CDD505-2E9C-101B-9397-08002B2CF9AE}" pid="14" name="SAF_Site">
    <vt:lpwstr/>
  </property>
  <property fmtid="{D5CDD505-2E9C-101B-9397-08002B2CF9AE}" pid="15" name="SAF_Perimetre">
    <vt:lpwstr>2;#Société de rang 1|153bb90e-11c3-427f-ad6a-31f0311df60b</vt:lpwstr>
  </property>
  <property fmtid="{D5CDD505-2E9C-101B-9397-08002B2CF9AE}" pid="16" name="SAF_Country">
    <vt:lpwstr/>
  </property>
</Properties>
</file>